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311" r:id="rId3"/>
    <p:sldId id="312" r:id="rId4"/>
    <p:sldId id="314" r:id="rId5"/>
    <p:sldId id="315" r:id="rId6"/>
    <p:sldId id="308" r:id="rId7"/>
    <p:sldId id="318" r:id="rId8"/>
    <p:sldId id="317" r:id="rId9"/>
    <p:sldId id="325" r:id="rId10"/>
    <p:sldId id="324" r:id="rId11"/>
    <p:sldId id="323" r:id="rId12"/>
    <p:sldId id="328" r:id="rId13"/>
    <p:sldId id="327" r:id="rId14"/>
    <p:sldId id="321" r:id="rId15"/>
    <p:sldId id="343" r:id="rId16"/>
    <p:sldId id="344" r:id="rId17"/>
    <p:sldId id="331" r:id="rId18"/>
    <p:sldId id="338" r:id="rId19"/>
    <p:sldId id="337" r:id="rId20"/>
    <p:sldId id="336" r:id="rId21"/>
    <p:sldId id="339" r:id="rId22"/>
    <p:sldId id="342" r:id="rId23"/>
    <p:sldId id="341" r:id="rId24"/>
    <p:sldId id="340" r:id="rId25"/>
    <p:sldId id="335" r:id="rId26"/>
    <p:sldId id="319" r:id="rId27"/>
    <p:sldId id="283" r:id="rId28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D5E8"/>
    <a:srgbClr val="DFF0F5"/>
    <a:srgbClr val="FFFFCC"/>
    <a:srgbClr val="FFFF99"/>
    <a:srgbClr val="CCFFCC"/>
    <a:srgbClr val="99FF99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122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Щракнете, за да редактирате стила на подзаглавията в образеца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19.8.2020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19.8.2020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19.8.2020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19.8.2020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19.8.2020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19.8.2020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19.8.2020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19.8.2020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19.8.2020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19.8.2020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19.8.2020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35730-BCF4-4396-B8B9-CDCD4DB8B04E}" type="datetimeFigureOut">
              <a:rPr lang="bg-BG" smtClean="0"/>
              <a:pPr/>
              <a:t>19.8.2020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.jpeg"/><Relationship Id="rId7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3.jpeg"/><Relationship Id="rId7" Type="http://schemas.openxmlformats.org/officeDocument/2006/relationships/image" Target="../media/image7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3.jpeg"/><Relationship Id="rId7" Type="http://schemas.openxmlformats.org/officeDocument/2006/relationships/image" Target="../media/image8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image" Target="../media/image12.jpg"/><Relationship Id="rId10" Type="http://schemas.openxmlformats.org/officeDocument/2006/relationships/image" Target="../media/image88.png"/><Relationship Id="rId4" Type="http://schemas.openxmlformats.org/officeDocument/2006/relationships/image" Target="../media/image83.jpg"/><Relationship Id="rId9" Type="http://schemas.openxmlformats.org/officeDocument/2006/relationships/image" Target="../media/image8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785842"/>
            <a:ext cx="9144000" cy="7852602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300790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9" name="Закръглен правоъгълник 8"/>
          <p:cNvSpPr/>
          <p:nvPr/>
        </p:nvSpPr>
        <p:spPr>
          <a:xfrm>
            <a:off x="1785918" y="285728"/>
            <a:ext cx="5000660" cy="8572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7" name="Текстово поле 6"/>
          <p:cNvSpPr txBox="1"/>
          <p:nvPr/>
        </p:nvSpPr>
        <p:spPr>
          <a:xfrm>
            <a:off x="971600" y="-928747"/>
            <a:ext cx="7200800" cy="877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      </a:t>
            </a:r>
          </a:p>
          <a:p>
            <a:pPr algn="ctr"/>
            <a:r>
              <a:rPr lang="bg-BG" sz="3200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    </a:t>
            </a:r>
            <a:endParaRPr lang="en-US" sz="3200" b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endParaRPr lang="en-US" sz="3200" b="1" i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r>
              <a:rPr lang="bg-BG" sz="2800" b="1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П О Р Т Ф О Л И О</a:t>
            </a:r>
          </a:p>
          <a:p>
            <a:pPr algn="ctr"/>
            <a:endParaRPr lang="bg-BG" sz="2800" b="1" i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r>
              <a:rPr lang="bg-BG" sz="2400" b="1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   на</a:t>
            </a:r>
          </a:p>
          <a:p>
            <a:pPr algn="ctr"/>
            <a:endParaRPr lang="bg-BG" sz="2400" b="1" i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r>
              <a:rPr lang="bg-BG" sz="2400" b="1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     ДГ  „Е Д Е Л В А Й С”</a:t>
            </a:r>
          </a:p>
          <a:p>
            <a:pPr algn="ctr"/>
            <a:endParaRPr lang="bg-BG" sz="2400" b="1" i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e-</a:t>
            </a:r>
            <a:r>
              <a:rPr lang="en-US" sz="2400" b="1" i="1" dirty="0" err="1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mail:dg_edelvais@abv.bg</a:t>
            </a:r>
            <a:endParaRPr lang="en-US" sz="2400" b="1" i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endParaRPr lang="en-US" sz="2400" b="1" i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endParaRPr lang="en-US" sz="2400" b="1" i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endParaRPr lang="en-US" sz="2800" b="1" i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r>
              <a:rPr lang="bg-BG" sz="1600" b="1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                                                 </a:t>
            </a:r>
          </a:p>
          <a:p>
            <a:pPr algn="ctr"/>
            <a:r>
              <a:rPr lang="bg-BG" sz="1600" b="1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                                                                                                 </a:t>
            </a:r>
          </a:p>
          <a:p>
            <a:pPr algn="ctr"/>
            <a:endParaRPr lang="en-US" sz="1600" b="1" i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endParaRPr lang="bg-BG" sz="1600" b="1" i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r>
              <a:rPr lang="bg-BG" sz="1600" b="1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   </a:t>
            </a:r>
            <a:endParaRPr lang="en-US" sz="1600" b="1" i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endParaRPr lang="en-US" sz="1600" b="1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r"/>
            <a:endParaRPr lang="bg-BG" sz="1600" b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endParaRPr lang="en-US" sz="2000" b="1" i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 </a:t>
            </a:r>
            <a:r>
              <a:rPr lang="bg-BG" sz="2000" b="1" i="1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септември  </a:t>
            </a:r>
            <a:r>
              <a:rPr lang="bg-BG" sz="2000" b="1" i="1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2019</a:t>
            </a:r>
            <a:r>
              <a:rPr lang="en-US" sz="2000" b="1" i="1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bg-BG" sz="2000" b="1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г</a:t>
            </a:r>
            <a:r>
              <a:rPr lang="bg-BG" sz="2000" b="1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.</a:t>
            </a:r>
          </a:p>
          <a:p>
            <a:pPr algn="ctr"/>
            <a:endParaRPr lang="en-US" sz="3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bg-BG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bg-BG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586" y="3416676"/>
            <a:ext cx="3528392" cy="286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603448"/>
            <a:ext cx="9144000" cy="7852602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300790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sp>
        <p:nvSpPr>
          <p:cNvPr id="9" name="Закръглен правоъгълник 8"/>
          <p:cNvSpPr/>
          <p:nvPr/>
        </p:nvSpPr>
        <p:spPr>
          <a:xfrm>
            <a:off x="2357422" y="857232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авоъгълник с два заоблени срещуположни ъгъла 2"/>
          <p:cNvSpPr/>
          <p:nvPr/>
        </p:nvSpPr>
        <p:spPr>
          <a:xfrm>
            <a:off x="1259632" y="0"/>
            <a:ext cx="5832648" cy="1414442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</a:rPr>
              <a:t>БЕСЕДА НА ТЕМА  "ГРИПНИТЕ ВИРУСИ ПРЕЗ ЗИМАТА" -ПРЕДСТАВЕНА ОТ КАМЕЛИЯ СТЕФАНОВА - СПЕЦИАЛИСТ ЗДРАВНИ ГРИЖИ КЪМ ОБЩИНА КЮСТЕНДИЛ.</a:t>
            </a:r>
            <a:endParaRPr lang="bg-BG" b="1" dirty="0">
              <a:solidFill>
                <a:srgbClr val="002060"/>
              </a:solidFill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72816"/>
            <a:ext cx="4653275" cy="22629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96" y="3429000"/>
            <a:ext cx="3650367" cy="2737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35936"/>
            <a:ext cx="4597768" cy="252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18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675456"/>
            <a:ext cx="9166595" cy="7852602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300790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sp>
        <p:nvSpPr>
          <p:cNvPr id="9" name="Закръглен правоъгълник 8"/>
          <p:cNvSpPr/>
          <p:nvPr/>
        </p:nvSpPr>
        <p:spPr>
          <a:xfrm>
            <a:off x="2357422" y="857232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авоъгълник с два заоблени срещуположни ъгъла 2"/>
          <p:cNvSpPr/>
          <p:nvPr/>
        </p:nvSpPr>
        <p:spPr>
          <a:xfrm>
            <a:off x="467544" y="368516"/>
            <a:ext cx="6768752" cy="900244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rgbClr val="002060"/>
                </a:solidFill>
              </a:rPr>
              <a:t>УРОК ЗА ЧИСТИ И ЗДРАВИ </a:t>
            </a:r>
            <a:r>
              <a:rPr lang="ru-RU" sz="2000" b="1" dirty="0" smtClean="0">
                <a:solidFill>
                  <a:srgbClr val="002060"/>
                </a:solidFill>
              </a:rPr>
              <a:t>ЗЪБКИ В ГРУПА «ПАТИЛАНЦИ»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5" name="Правоъгълник с два заоблени срещуположни ъгъла 4"/>
          <p:cNvSpPr/>
          <p:nvPr/>
        </p:nvSpPr>
        <p:spPr>
          <a:xfrm>
            <a:off x="539552" y="1628800"/>
            <a:ext cx="4896544" cy="1368152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sz="2000" dirty="0">
                <a:solidFill>
                  <a:srgbClr val="002060"/>
                </a:solidFill>
              </a:rPr>
              <a:t>С</a:t>
            </a:r>
            <a:r>
              <a:rPr lang="ru-RU" sz="2000" dirty="0" err="1" smtClean="0">
                <a:solidFill>
                  <a:srgbClr val="002060"/>
                </a:solidFill>
              </a:rPr>
              <a:t>лужителите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на </a:t>
            </a:r>
            <a:r>
              <a:rPr lang="ru-RU" sz="2000" dirty="0" err="1">
                <a:solidFill>
                  <a:srgbClr val="002060"/>
                </a:solidFill>
              </a:rPr>
              <a:t>центъра</a:t>
            </a:r>
            <a:r>
              <a:rPr lang="ru-RU" sz="2000" dirty="0">
                <a:solidFill>
                  <a:srgbClr val="002060"/>
                </a:solidFill>
              </a:rPr>
              <a:t>  за </a:t>
            </a:r>
            <a:r>
              <a:rPr lang="ru-RU" sz="2000" dirty="0" err="1" smtClean="0">
                <a:solidFill>
                  <a:srgbClr val="002060"/>
                </a:solidFill>
              </a:rPr>
              <a:t>Ранно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Детско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Развитие </a:t>
            </a:r>
            <a:r>
              <a:rPr lang="ru-RU" sz="2000" dirty="0" err="1" smtClean="0">
                <a:solidFill>
                  <a:srgbClr val="002060"/>
                </a:solidFill>
              </a:rPr>
              <a:t>напомниха</a:t>
            </a:r>
            <a:r>
              <a:rPr lang="ru-RU" sz="2000" dirty="0" smtClean="0">
                <a:solidFill>
                  <a:srgbClr val="002060"/>
                </a:solidFill>
              </a:rPr>
              <a:t> на </a:t>
            </a:r>
            <a:r>
              <a:rPr lang="ru-RU" sz="2000" dirty="0" err="1" smtClean="0">
                <a:solidFill>
                  <a:srgbClr val="002060"/>
                </a:solidFill>
              </a:rPr>
              <a:t>децата</a:t>
            </a:r>
            <a:r>
              <a:rPr lang="ru-RU" sz="2000" dirty="0" smtClean="0">
                <a:solidFill>
                  <a:srgbClr val="002060"/>
                </a:solidFill>
              </a:rPr>
              <a:t> как </a:t>
            </a:r>
            <a:r>
              <a:rPr lang="ru-RU" sz="2000" dirty="0">
                <a:solidFill>
                  <a:srgbClr val="002060"/>
                </a:solidFill>
              </a:rPr>
              <a:t>да </a:t>
            </a:r>
            <a:r>
              <a:rPr lang="ru-RU" sz="2000" dirty="0" smtClean="0">
                <a:solidFill>
                  <a:srgbClr val="002060"/>
                </a:solidFill>
              </a:rPr>
              <a:t>пазят </a:t>
            </a:r>
            <a:r>
              <a:rPr lang="ru-RU" sz="2000" dirty="0" err="1" smtClean="0">
                <a:solidFill>
                  <a:srgbClr val="002060"/>
                </a:solidFill>
              </a:rPr>
              <a:t>зъбките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си </a:t>
            </a:r>
            <a:r>
              <a:rPr lang="ru-RU" sz="2000" dirty="0" err="1">
                <a:solidFill>
                  <a:srgbClr val="002060"/>
                </a:solidFill>
              </a:rPr>
              <a:t>здрави</a:t>
            </a:r>
            <a:r>
              <a:rPr lang="ru-RU" sz="2000" dirty="0">
                <a:solidFill>
                  <a:srgbClr val="002060"/>
                </a:solidFill>
              </a:rPr>
              <a:t> и </a:t>
            </a:r>
            <a:r>
              <a:rPr lang="ru-RU" sz="2000" dirty="0" smtClean="0">
                <a:solidFill>
                  <a:srgbClr val="002060"/>
                </a:solidFill>
              </a:rPr>
              <a:t>чисти</a:t>
            </a:r>
            <a:endParaRPr lang="bg-BG" sz="2000" dirty="0">
              <a:solidFill>
                <a:srgbClr val="002060"/>
              </a:solidFill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301" y="2598076"/>
            <a:ext cx="2985989" cy="39813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534438"/>
            <a:ext cx="2283718" cy="30449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18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603448"/>
            <a:ext cx="9144000" cy="7852602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300790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sp>
        <p:nvSpPr>
          <p:cNvPr id="9" name="Закръглен правоъгълник 8"/>
          <p:cNvSpPr/>
          <p:nvPr/>
        </p:nvSpPr>
        <p:spPr>
          <a:xfrm>
            <a:off x="2357422" y="857232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авоъгълник с два заоблени срещуположни ъгъла 2"/>
          <p:cNvSpPr/>
          <p:nvPr/>
        </p:nvSpPr>
        <p:spPr>
          <a:xfrm>
            <a:off x="1619672" y="0"/>
            <a:ext cx="5616624" cy="980729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ВСЯКА ПРОФЕСИЯ Е ПОТРЕБНА ЗА ХОРАТА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5" name="Правоъгълник с два заоблени срещуположни ъгъла 4"/>
          <p:cNvSpPr/>
          <p:nvPr/>
        </p:nvSpPr>
        <p:spPr>
          <a:xfrm>
            <a:off x="611560" y="1135837"/>
            <a:ext cx="4104456" cy="1110577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err="1">
                <a:solidFill>
                  <a:srgbClr val="002060"/>
                </a:solidFill>
              </a:rPr>
              <a:t>децата</a:t>
            </a:r>
            <a:r>
              <a:rPr lang="ru-RU" dirty="0">
                <a:solidFill>
                  <a:srgbClr val="002060"/>
                </a:solidFill>
              </a:rPr>
              <a:t> от </a:t>
            </a:r>
            <a:r>
              <a:rPr lang="ru-RU" dirty="0" err="1">
                <a:solidFill>
                  <a:srgbClr val="002060"/>
                </a:solidFill>
              </a:rPr>
              <a:t>група</a:t>
            </a:r>
            <a:r>
              <a:rPr lang="ru-RU" dirty="0">
                <a:solidFill>
                  <a:srgbClr val="002060"/>
                </a:solidFill>
              </a:rPr>
              <a:t> "</a:t>
            </a:r>
            <a:r>
              <a:rPr lang="ru-RU" dirty="0" err="1">
                <a:solidFill>
                  <a:srgbClr val="002060"/>
                </a:solidFill>
              </a:rPr>
              <a:t>Зайче</a:t>
            </a:r>
            <a:r>
              <a:rPr lang="ru-RU" dirty="0">
                <a:solidFill>
                  <a:srgbClr val="002060"/>
                </a:solidFill>
              </a:rPr>
              <a:t>" </a:t>
            </a:r>
            <a:r>
              <a:rPr lang="ru-RU" dirty="0" smtClean="0">
                <a:solidFill>
                  <a:srgbClr val="002060"/>
                </a:solidFill>
              </a:rPr>
              <a:t>се </a:t>
            </a:r>
            <a:r>
              <a:rPr lang="ru-RU" dirty="0" err="1">
                <a:solidFill>
                  <a:srgbClr val="002060"/>
                </a:solidFill>
              </a:rPr>
              <a:t>запознаха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с </a:t>
            </a:r>
            <a:r>
              <a:rPr lang="ru-RU" dirty="0" err="1" smtClean="0">
                <a:solidFill>
                  <a:srgbClr val="002060"/>
                </a:solidFill>
              </a:rPr>
              <a:t>професията</a:t>
            </a:r>
            <a:r>
              <a:rPr lang="ru-RU" dirty="0" smtClean="0">
                <a:solidFill>
                  <a:srgbClr val="002060"/>
                </a:solidFill>
              </a:rPr>
              <a:t> на </a:t>
            </a:r>
            <a:r>
              <a:rPr lang="ru-RU" dirty="0" err="1" smtClean="0">
                <a:solidFill>
                  <a:srgbClr val="002060"/>
                </a:solidFill>
              </a:rPr>
              <a:t>готвача</a:t>
            </a:r>
            <a:endParaRPr lang="ru-RU" dirty="0" smtClean="0">
              <a:solidFill>
                <a:srgbClr val="002060"/>
              </a:solidFill>
            </a:endParaRPr>
          </a:p>
          <a:p>
            <a:endParaRPr lang="bg-BG" dirty="0">
              <a:solidFill>
                <a:srgbClr val="002060"/>
              </a:solidFill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434" y="1414442"/>
            <a:ext cx="2692114" cy="16573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авоъгълник с два заоблени срещуположни ъгъла 7"/>
          <p:cNvSpPr/>
          <p:nvPr/>
        </p:nvSpPr>
        <p:spPr>
          <a:xfrm>
            <a:off x="611560" y="2564905"/>
            <a:ext cx="3531812" cy="1368151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В </a:t>
            </a:r>
            <a:r>
              <a:rPr lang="ru-RU" dirty="0" err="1" smtClean="0">
                <a:solidFill>
                  <a:srgbClr val="002060"/>
                </a:solidFill>
              </a:rPr>
              <a:t>група</a:t>
            </a:r>
            <a:r>
              <a:rPr lang="ru-RU" dirty="0" smtClean="0">
                <a:solidFill>
                  <a:srgbClr val="002060"/>
                </a:solidFill>
              </a:rPr>
              <a:t> «</a:t>
            </a:r>
            <a:r>
              <a:rPr lang="ru-RU" dirty="0" err="1" smtClean="0">
                <a:solidFill>
                  <a:srgbClr val="002060"/>
                </a:solidFill>
              </a:rPr>
              <a:t>Патиланци</a:t>
            </a:r>
            <a:r>
              <a:rPr lang="ru-RU" dirty="0" smtClean="0">
                <a:solidFill>
                  <a:srgbClr val="002060"/>
                </a:solidFill>
              </a:rPr>
              <a:t>» </a:t>
            </a:r>
            <a:r>
              <a:rPr lang="ru-RU" dirty="0" err="1" smtClean="0">
                <a:solidFill>
                  <a:srgbClr val="002060"/>
                </a:solidFill>
              </a:rPr>
              <a:t>таткото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на </a:t>
            </a:r>
            <a:r>
              <a:rPr lang="ru-RU" dirty="0" err="1" smtClean="0">
                <a:solidFill>
                  <a:srgbClr val="002060"/>
                </a:solidFill>
              </a:rPr>
              <a:t>Илиян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разказа</a:t>
            </a:r>
            <a:r>
              <a:rPr lang="ru-RU" dirty="0" smtClean="0">
                <a:solidFill>
                  <a:srgbClr val="002060"/>
                </a:solidFill>
              </a:rPr>
              <a:t> как </a:t>
            </a:r>
            <a:r>
              <a:rPr lang="ru-RU" dirty="0">
                <a:solidFill>
                  <a:srgbClr val="002060"/>
                </a:solidFill>
              </a:rPr>
              <a:t>се </a:t>
            </a:r>
            <a:r>
              <a:rPr lang="ru-RU" dirty="0" err="1">
                <a:solidFill>
                  <a:srgbClr val="002060"/>
                </a:solidFill>
              </a:rPr>
              <a:t>прави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хляб</a:t>
            </a:r>
            <a:r>
              <a:rPr lang="ru-RU" dirty="0" smtClean="0">
                <a:solidFill>
                  <a:srgbClr val="002060"/>
                </a:solidFill>
              </a:rPr>
              <a:t> и </a:t>
            </a:r>
            <a:r>
              <a:rPr lang="ru-RU" dirty="0" err="1" smtClean="0">
                <a:solidFill>
                  <a:srgbClr val="002060"/>
                </a:solidFill>
              </a:rPr>
              <a:t>зпозна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децата</a:t>
            </a:r>
            <a:r>
              <a:rPr lang="ru-RU" dirty="0" smtClean="0">
                <a:solidFill>
                  <a:srgbClr val="002060"/>
                </a:solidFill>
              </a:rPr>
              <a:t> с </a:t>
            </a:r>
            <a:r>
              <a:rPr lang="ru-RU" dirty="0" err="1" smtClean="0">
                <a:solidFill>
                  <a:srgbClr val="002060"/>
                </a:solidFill>
              </a:rPr>
              <a:t>професията</a:t>
            </a:r>
            <a:r>
              <a:rPr lang="ru-RU" dirty="0" smtClean="0">
                <a:solidFill>
                  <a:srgbClr val="002060"/>
                </a:solidFill>
              </a:rPr>
              <a:t> на </a:t>
            </a:r>
            <a:r>
              <a:rPr lang="ru-RU" dirty="0" err="1" smtClean="0">
                <a:solidFill>
                  <a:srgbClr val="002060"/>
                </a:solidFill>
              </a:rPr>
              <a:t>хлебаря</a:t>
            </a:r>
            <a:endParaRPr lang="bg-BG" dirty="0">
              <a:solidFill>
                <a:srgbClr val="002060"/>
              </a:solidFill>
            </a:endParaRPr>
          </a:p>
        </p:txBody>
      </p:sp>
      <p:pic>
        <p:nvPicPr>
          <p:cNvPr id="12" name="Картина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95" y="4191244"/>
            <a:ext cx="1797693" cy="23969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330" y="4338637"/>
            <a:ext cx="2011109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376" y="4348724"/>
            <a:ext cx="2093967" cy="244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авоъгълник с два заоблени срещуположни ъгъла 12"/>
          <p:cNvSpPr/>
          <p:nvPr/>
        </p:nvSpPr>
        <p:spPr>
          <a:xfrm>
            <a:off x="5034360" y="3288909"/>
            <a:ext cx="3498079" cy="1076195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2060"/>
                </a:solidFill>
              </a:rPr>
              <a:t>ДЕЦАТА ОТ ГРУПА «ЕЖКО» ПРИГОТВЯТ ВКУСНИ КУРАБИЙКИ</a:t>
            </a:r>
          </a:p>
        </p:txBody>
      </p:sp>
    </p:spTree>
    <p:extLst>
      <p:ext uri="{BB962C8B-B14F-4D97-AF65-F5344CB8AC3E}">
        <p14:creationId xmlns:p14="http://schemas.microsoft.com/office/powerpoint/2010/main" val="323329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603448"/>
            <a:ext cx="9144000" cy="7852602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300790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sp>
        <p:nvSpPr>
          <p:cNvPr id="9" name="Закръглен правоъгълник 8"/>
          <p:cNvSpPr/>
          <p:nvPr/>
        </p:nvSpPr>
        <p:spPr>
          <a:xfrm>
            <a:off x="3219757" y="554132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авоъгълник с два заоблени срещуположни ъгъла 2"/>
          <p:cNvSpPr/>
          <p:nvPr/>
        </p:nvSpPr>
        <p:spPr>
          <a:xfrm>
            <a:off x="1979712" y="260648"/>
            <a:ext cx="4968552" cy="1008112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ДЕЦАТА ОТ ГРУПА "ЗВЪНЧЕ" ПОСЕТИХА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 ШИВАШКА ФИРМА 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5" name="Правоъгълник с два заоблени срещуположни ъгъла 4"/>
          <p:cNvSpPr/>
          <p:nvPr/>
        </p:nvSpPr>
        <p:spPr>
          <a:xfrm>
            <a:off x="6156176" y="2492896"/>
            <a:ext cx="2592288" cy="1512167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err="1" smtClean="0">
                <a:solidFill>
                  <a:srgbClr val="002060"/>
                </a:solidFill>
              </a:rPr>
              <a:t>Запознаха</a:t>
            </a:r>
            <a:r>
              <a:rPr lang="ru-RU" sz="2000" dirty="0" smtClean="0">
                <a:solidFill>
                  <a:srgbClr val="002060"/>
                </a:solidFill>
              </a:rPr>
              <a:t> се </a:t>
            </a:r>
            <a:r>
              <a:rPr lang="ru-RU" sz="2000" dirty="0">
                <a:solidFill>
                  <a:srgbClr val="002060"/>
                </a:solidFill>
              </a:rPr>
              <a:t>с </a:t>
            </a:r>
            <a:r>
              <a:rPr lang="ru-RU" sz="2000" dirty="0" err="1">
                <a:solidFill>
                  <a:srgbClr val="002060"/>
                </a:solidFill>
              </a:rPr>
              <a:t>професията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шивач</a:t>
            </a:r>
            <a:r>
              <a:rPr lang="ru-RU" sz="2000" dirty="0" smtClean="0">
                <a:solidFill>
                  <a:srgbClr val="002060"/>
                </a:solidFill>
              </a:rPr>
              <a:t> и с  интерес </a:t>
            </a:r>
            <a:r>
              <a:rPr lang="ru-RU" sz="2000" dirty="0" err="1" smtClean="0">
                <a:solidFill>
                  <a:srgbClr val="002060"/>
                </a:solidFill>
              </a:rPr>
              <a:t>разгледаха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шевните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машини</a:t>
            </a:r>
            <a:endParaRPr lang="bg-BG" sz="2000" dirty="0">
              <a:solidFill>
                <a:srgbClr val="002060"/>
              </a:solidFill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79" y="1794870"/>
            <a:ext cx="4548308" cy="2210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505960"/>
            <a:ext cx="4840211" cy="2352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352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58" y="-675456"/>
            <a:ext cx="9144000" cy="7852602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300790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sp>
        <p:nvSpPr>
          <p:cNvPr id="9" name="Закръглен правоъгълник 8"/>
          <p:cNvSpPr/>
          <p:nvPr/>
        </p:nvSpPr>
        <p:spPr>
          <a:xfrm>
            <a:off x="2357422" y="857232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авоъгълник с два заоблени срещуположни ъгъла 2"/>
          <p:cNvSpPr/>
          <p:nvPr/>
        </p:nvSpPr>
        <p:spPr>
          <a:xfrm>
            <a:off x="611113" y="-14729"/>
            <a:ext cx="3456384" cy="857233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000" b="1" dirty="0" smtClean="0">
                <a:solidFill>
                  <a:srgbClr val="002060"/>
                </a:solidFill>
              </a:rPr>
              <a:t>УРОК ПО РОДОЛЮБИЕ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5" name="Правоъгълник с два заоблени срещуположни ъгъла 4"/>
          <p:cNvSpPr/>
          <p:nvPr/>
        </p:nvSpPr>
        <p:spPr>
          <a:xfrm>
            <a:off x="5364088" y="1888789"/>
            <a:ext cx="3384376" cy="2225267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002060"/>
                </a:solidFill>
              </a:rPr>
              <a:t>По случай 147г. от </a:t>
            </a:r>
            <a:r>
              <a:rPr lang="ru-RU" dirty="0" err="1">
                <a:solidFill>
                  <a:srgbClr val="002060"/>
                </a:solidFill>
              </a:rPr>
              <a:t>гибелта</a:t>
            </a:r>
            <a:r>
              <a:rPr lang="ru-RU" dirty="0">
                <a:solidFill>
                  <a:srgbClr val="002060"/>
                </a:solidFill>
              </a:rPr>
              <a:t> на Апостола, </a:t>
            </a:r>
            <a:r>
              <a:rPr lang="ru-RU" dirty="0" err="1">
                <a:solidFill>
                  <a:srgbClr val="002060"/>
                </a:solidFill>
              </a:rPr>
              <a:t>децата</a:t>
            </a:r>
            <a:r>
              <a:rPr lang="ru-RU" dirty="0">
                <a:solidFill>
                  <a:srgbClr val="002060"/>
                </a:solidFill>
              </a:rPr>
              <a:t> от </a:t>
            </a:r>
            <a:r>
              <a:rPr lang="ru-RU" dirty="0" err="1">
                <a:solidFill>
                  <a:srgbClr val="002060"/>
                </a:solidFill>
              </a:rPr>
              <a:t>групите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ru-RU" dirty="0" err="1" smtClean="0">
                <a:solidFill>
                  <a:srgbClr val="002060"/>
                </a:solidFill>
              </a:rPr>
              <a:t>Врабче</a:t>
            </a:r>
            <a:r>
              <a:rPr lang="ru-RU" dirty="0" smtClean="0">
                <a:solidFill>
                  <a:srgbClr val="002060"/>
                </a:solidFill>
              </a:rPr>
              <a:t>» и  «</a:t>
            </a:r>
            <a:r>
              <a:rPr lang="ru-RU" dirty="0" err="1" smtClean="0">
                <a:solidFill>
                  <a:srgbClr val="002060"/>
                </a:solidFill>
              </a:rPr>
              <a:t>Зайче</a:t>
            </a:r>
            <a:r>
              <a:rPr lang="ru-RU" dirty="0" smtClean="0">
                <a:solidFill>
                  <a:srgbClr val="002060"/>
                </a:solidFill>
              </a:rPr>
              <a:t>», </a:t>
            </a:r>
            <a:r>
              <a:rPr lang="ru-RU" dirty="0" err="1">
                <a:solidFill>
                  <a:srgbClr val="002060"/>
                </a:solidFill>
              </a:rPr>
              <a:t>запознаха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своите</a:t>
            </a:r>
            <a:r>
              <a:rPr lang="ru-RU" dirty="0">
                <a:solidFill>
                  <a:srgbClr val="002060"/>
                </a:solidFill>
              </a:rPr>
              <a:t> малки приятели от </a:t>
            </a:r>
            <a:r>
              <a:rPr lang="ru-RU" dirty="0" err="1">
                <a:solidFill>
                  <a:srgbClr val="002060"/>
                </a:solidFill>
              </a:rPr>
              <a:t>групите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ru-RU" dirty="0" err="1" smtClean="0">
                <a:solidFill>
                  <a:srgbClr val="002060"/>
                </a:solidFill>
              </a:rPr>
              <a:t>Щурче</a:t>
            </a:r>
            <a:r>
              <a:rPr lang="ru-RU" dirty="0" smtClean="0">
                <a:solidFill>
                  <a:srgbClr val="002060"/>
                </a:solidFill>
              </a:rPr>
              <a:t>» и «</a:t>
            </a:r>
            <a:r>
              <a:rPr lang="ru-RU" dirty="0" err="1" smtClean="0">
                <a:solidFill>
                  <a:srgbClr val="002060"/>
                </a:solidFill>
              </a:rPr>
              <a:t>Ежко</a:t>
            </a:r>
            <a:r>
              <a:rPr lang="ru-RU" dirty="0" smtClean="0">
                <a:solidFill>
                  <a:srgbClr val="002060"/>
                </a:solidFill>
              </a:rPr>
              <a:t>» с </a:t>
            </a:r>
            <a:r>
              <a:rPr lang="ru-RU" dirty="0">
                <a:solidFill>
                  <a:srgbClr val="002060"/>
                </a:solidFill>
              </a:rPr>
              <a:t>живота и </a:t>
            </a:r>
            <a:r>
              <a:rPr lang="ru-RU" dirty="0" err="1">
                <a:solidFill>
                  <a:srgbClr val="002060"/>
                </a:solidFill>
              </a:rPr>
              <a:t>делото</a:t>
            </a:r>
            <a:r>
              <a:rPr lang="ru-RU" dirty="0">
                <a:solidFill>
                  <a:srgbClr val="002060"/>
                </a:solidFill>
              </a:rPr>
              <a:t>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на </a:t>
            </a:r>
            <a:r>
              <a:rPr lang="ru-RU" dirty="0" err="1">
                <a:solidFill>
                  <a:srgbClr val="002060"/>
                </a:solidFill>
              </a:rPr>
              <a:t>Васил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Левски</a:t>
            </a:r>
            <a:r>
              <a:rPr lang="ru-RU" dirty="0">
                <a:solidFill>
                  <a:srgbClr val="002060"/>
                </a:solidFill>
              </a:rPr>
              <a:t>.</a:t>
            </a:r>
            <a:endParaRPr lang="bg-BG" dirty="0">
              <a:solidFill>
                <a:srgbClr val="002060"/>
              </a:solidFill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159" y="4324348"/>
            <a:ext cx="2676128" cy="20070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930" y="4354315"/>
            <a:ext cx="1668810" cy="22250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авоъгълник с два заоблени срещуположни ъгъла 12"/>
          <p:cNvSpPr/>
          <p:nvPr/>
        </p:nvSpPr>
        <p:spPr>
          <a:xfrm>
            <a:off x="4143372" y="413887"/>
            <a:ext cx="2990828" cy="1358929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002060"/>
                </a:solidFill>
              </a:rPr>
              <a:t>Да се </a:t>
            </a:r>
            <a:r>
              <a:rPr lang="ru-RU" dirty="0" err="1">
                <a:solidFill>
                  <a:srgbClr val="002060"/>
                </a:solidFill>
              </a:rPr>
              <a:t>знае</a:t>
            </a:r>
            <a:r>
              <a:rPr lang="ru-RU" dirty="0">
                <a:solidFill>
                  <a:srgbClr val="002060"/>
                </a:solidFill>
              </a:rPr>
              <a:t>, да се помни,</a:t>
            </a:r>
          </a:p>
          <a:p>
            <a:r>
              <a:rPr lang="ru-RU" dirty="0">
                <a:solidFill>
                  <a:srgbClr val="002060"/>
                </a:solidFill>
              </a:rPr>
              <a:t>че </a:t>
            </a:r>
            <a:r>
              <a:rPr lang="ru-RU" dirty="0" err="1">
                <a:solidFill>
                  <a:srgbClr val="002060"/>
                </a:solidFill>
              </a:rPr>
              <a:t>България</a:t>
            </a:r>
            <a:r>
              <a:rPr lang="ru-RU" dirty="0">
                <a:solidFill>
                  <a:srgbClr val="002060"/>
                </a:solidFill>
              </a:rPr>
              <a:t> е жива!</a:t>
            </a:r>
          </a:p>
          <a:p>
            <a:r>
              <a:rPr lang="ru-RU" dirty="0">
                <a:solidFill>
                  <a:srgbClr val="002060"/>
                </a:solidFill>
              </a:rPr>
              <a:t>На </a:t>
            </a:r>
            <a:r>
              <a:rPr lang="ru-RU" dirty="0" err="1">
                <a:solidFill>
                  <a:srgbClr val="002060"/>
                </a:solidFill>
              </a:rPr>
              <a:t>будителите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скромни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 err="1">
                <a:solidFill>
                  <a:srgbClr val="002060"/>
                </a:solidFill>
              </a:rPr>
              <a:t>българинът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китка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свива</a:t>
            </a:r>
            <a:r>
              <a:rPr lang="ru-RU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73" y="857231"/>
            <a:ext cx="3673624" cy="2063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06" y="2799039"/>
            <a:ext cx="3803753" cy="209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84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58" y="-675456"/>
            <a:ext cx="9144000" cy="7852602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300790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sp>
        <p:nvSpPr>
          <p:cNvPr id="9" name="Закръглен правоъгълник 8"/>
          <p:cNvSpPr/>
          <p:nvPr/>
        </p:nvSpPr>
        <p:spPr>
          <a:xfrm>
            <a:off x="2357422" y="857232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авоъгълник с два заоблени срещуположни ъгъла 2"/>
          <p:cNvSpPr/>
          <p:nvPr/>
        </p:nvSpPr>
        <p:spPr>
          <a:xfrm>
            <a:off x="1025887" y="101148"/>
            <a:ext cx="5616624" cy="1313294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ПОКЛОН ПРЕД ДЕЛОТО НА ДЯДО ИЛЬО ВОЙВОДА – ОСВОБОДИТЕЛЯТ НА КЮСТЕНДИЛ ОТ ТУРСКО РОБСТВО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5" name="Правоъгълник с два заоблени срещуположни ъгъла 4"/>
          <p:cNvSpPr/>
          <p:nvPr/>
        </p:nvSpPr>
        <p:spPr>
          <a:xfrm>
            <a:off x="296032" y="3683736"/>
            <a:ext cx="4392488" cy="1995603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rgbClr val="002060"/>
                </a:solidFill>
              </a:rPr>
              <a:t>На 19 </a:t>
            </a:r>
            <a:r>
              <a:rPr lang="ru-RU" sz="2000" b="1" dirty="0" err="1">
                <a:solidFill>
                  <a:srgbClr val="002060"/>
                </a:solidFill>
              </a:rPr>
              <a:t>февруари</a:t>
            </a:r>
            <a:r>
              <a:rPr lang="ru-RU" sz="2000" b="1" dirty="0">
                <a:solidFill>
                  <a:srgbClr val="002060"/>
                </a:solidFill>
              </a:rPr>
              <a:t> 2020 година </a:t>
            </a:r>
            <a:r>
              <a:rPr lang="ru-RU" sz="2000" b="1" dirty="0" err="1">
                <a:solidFill>
                  <a:srgbClr val="002060"/>
                </a:solidFill>
              </a:rPr>
              <a:t>децата</a:t>
            </a:r>
            <a:r>
              <a:rPr lang="ru-RU" sz="2000" b="1" dirty="0">
                <a:solidFill>
                  <a:srgbClr val="002060"/>
                </a:solidFill>
              </a:rPr>
              <a:t> от </a:t>
            </a:r>
            <a:r>
              <a:rPr lang="ru-RU" sz="2000" b="1" dirty="0" err="1">
                <a:solidFill>
                  <a:srgbClr val="002060"/>
                </a:solidFill>
              </a:rPr>
              <a:t>група</a:t>
            </a:r>
            <a:r>
              <a:rPr lang="ru-RU" sz="2000" b="1" dirty="0">
                <a:solidFill>
                  <a:srgbClr val="002060"/>
                </a:solidFill>
              </a:rPr>
              <a:t> «</a:t>
            </a:r>
            <a:r>
              <a:rPr lang="ru-RU" sz="2000" b="1" dirty="0" err="1">
                <a:solidFill>
                  <a:srgbClr val="002060"/>
                </a:solidFill>
              </a:rPr>
              <a:t>Патиланци</a:t>
            </a:r>
            <a:r>
              <a:rPr lang="ru-RU" sz="2000" b="1" dirty="0">
                <a:solidFill>
                  <a:srgbClr val="002060"/>
                </a:solidFill>
              </a:rPr>
              <a:t>» </a:t>
            </a:r>
            <a:r>
              <a:rPr lang="ru-RU" sz="2000" b="1" dirty="0" err="1">
                <a:solidFill>
                  <a:srgbClr val="002060"/>
                </a:solidFill>
              </a:rPr>
              <a:t>посетиха</a:t>
            </a:r>
            <a:r>
              <a:rPr lang="ru-RU" sz="2000" b="1" dirty="0">
                <a:solidFill>
                  <a:srgbClr val="002060"/>
                </a:solidFill>
              </a:rPr>
              <a:t> Народно </a:t>
            </a:r>
            <a:r>
              <a:rPr lang="ru-RU" sz="2000" b="1" dirty="0" err="1">
                <a:solidFill>
                  <a:srgbClr val="002060"/>
                </a:solidFill>
              </a:rPr>
              <a:t>Читалище</a:t>
            </a:r>
            <a:r>
              <a:rPr lang="ru-RU" sz="2000" b="1" dirty="0">
                <a:solidFill>
                  <a:srgbClr val="002060"/>
                </a:solidFill>
              </a:rPr>
              <a:t> «</a:t>
            </a:r>
            <a:r>
              <a:rPr lang="ru-RU" sz="2000" b="1" dirty="0" err="1">
                <a:solidFill>
                  <a:srgbClr val="002060"/>
                </a:solidFill>
              </a:rPr>
              <a:t>Димитър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Каляшки</a:t>
            </a:r>
            <a:r>
              <a:rPr lang="ru-RU" sz="2000" b="1" dirty="0">
                <a:solidFill>
                  <a:srgbClr val="002060"/>
                </a:solidFill>
              </a:rPr>
              <a:t>» с. </a:t>
            </a:r>
            <a:r>
              <a:rPr lang="ru-RU" sz="2000" b="1" dirty="0" err="1">
                <a:solidFill>
                  <a:srgbClr val="002060"/>
                </a:solidFill>
              </a:rPr>
              <a:t>Жиленци</a:t>
            </a:r>
            <a:r>
              <a:rPr lang="ru-RU" sz="2000" b="1" dirty="0">
                <a:solidFill>
                  <a:srgbClr val="002060"/>
                </a:solidFill>
              </a:rPr>
              <a:t>, за да </a:t>
            </a:r>
            <a:r>
              <a:rPr lang="ru-RU" sz="2000" b="1" dirty="0" err="1">
                <a:solidFill>
                  <a:srgbClr val="002060"/>
                </a:solidFill>
              </a:rPr>
              <a:t>отбележат</a:t>
            </a:r>
            <a:r>
              <a:rPr lang="ru-RU" sz="2000" b="1" dirty="0">
                <a:solidFill>
                  <a:srgbClr val="002060"/>
                </a:solidFill>
              </a:rPr>
              <a:t>  147 </a:t>
            </a:r>
            <a:r>
              <a:rPr lang="ru-RU" sz="2000" b="1" dirty="0" err="1">
                <a:solidFill>
                  <a:srgbClr val="002060"/>
                </a:solidFill>
              </a:rPr>
              <a:t>годишнината</a:t>
            </a:r>
            <a:r>
              <a:rPr lang="ru-RU" sz="2000" b="1" dirty="0">
                <a:solidFill>
                  <a:srgbClr val="002060"/>
                </a:solidFill>
              </a:rPr>
              <a:t> от </a:t>
            </a:r>
            <a:r>
              <a:rPr lang="ru-RU" sz="2000" b="1" dirty="0" err="1">
                <a:solidFill>
                  <a:srgbClr val="002060"/>
                </a:solidFill>
              </a:rPr>
              <a:t>обесването</a:t>
            </a:r>
            <a:r>
              <a:rPr lang="ru-RU" sz="2000" b="1" dirty="0">
                <a:solidFill>
                  <a:srgbClr val="002060"/>
                </a:solidFill>
              </a:rPr>
              <a:t> на </a:t>
            </a:r>
            <a:r>
              <a:rPr lang="ru-RU" sz="2000" b="1" dirty="0" err="1">
                <a:solidFill>
                  <a:srgbClr val="002060"/>
                </a:solidFill>
              </a:rPr>
              <a:t>Васил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Левски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47" y="1274520"/>
            <a:ext cx="1444239" cy="19256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15" y="1504682"/>
            <a:ext cx="2489128" cy="1866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30" y="1504682"/>
            <a:ext cx="1635646" cy="21808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029" y="3795628"/>
            <a:ext cx="3295665" cy="258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498" y="4201499"/>
            <a:ext cx="2367352" cy="295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90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58" y="-675456"/>
            <a:ext cx="9144000" cy="7852602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300790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sp>
        <p:nvSpPr>
          <p:cNvPr id="9" name="Закръглен правоъгълник 8"/>
          <p:cNvSpPr/>
          <p:nvPr/>
        </p:nvSpPr>
        <p:spPr>
          <a:xfrm>
            <a:off x="2357422" y="857232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авоъгълник с два заоблени срещуположни ъгъла 2"/>
          <p:cNvSpPr/>
          <p:nvPr/>
        </p:nvSpPr>
        <p:spPr>
          <a:xfrm>
            <a:off x="1475656" y="-99392"/>
            <a:ext cx="4928843" cy="1139969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ДА ПОМНИМ ЗАВЕТИТЕ НА ЛЕВСКИ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5" name="Правоъгълник с два заоблени срещуположни ъгъла 4"/>
          <p:cNvSpPr/>
          <p:nvPr/>
        </p:nvSpPr>
        <p:spPr>
          <a:xfrm>
            <a:off x="539552" y="1240919"/>
            <a:ext cx="3312368" cy="1972057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002060"/>
                </a:solidFill>
              </a:rPr>
              <a:t>В </a:t>
            </a:r>
            <a:r>
              <a:rPr lang="ru-RU" dirty="0" err="1">
                <a:solidFill>
                  <a:srgbClr val="002060"/>
                </a:solidFill>
              </a:rPr>
              <a:t>навечерието</a:t>
            </a:r>
            <a:r>
              <a:rPr lang="ru-RU" dirty="0">
                <a:solidFill>
                  <a:srgbClr val="002060"/>
                </a:solidFill>
              </a:rPr>
              <a:t> на 147 </a:t>
            </a:r>
            <a:r>
              <a:rPr lang="ru-RU" dirty="0" err="1">
                <a:solidFill>
                  <a:srgbClr val="002060"/>
                </a:solidFill>
              </a:rPr>
              <a:t>годишнината</a:t>
            </a:r>
            <a:r>
              <a:rPr lang="ru-RU" dirty="0">
                <a:solidFill>
                  <a:srgbClr val="002060"/>
                </a:solidFill>
              </a:rPr>
              <a:t> от </a:t>
            </a:r>
            <a:r>
              <a:rPr lang="ru-RU" dirty="0" err="1">
                <a:solidFill>
                  <a:srgbClr val="002060"/>
                </a:solidFill>
              </a:rPr>
              <a:t>гибелта</a:t>
            </a:r>
            <a:r>
              <a:rPr lang="ru-RU" dirty="0">
                <a:solidFill>
                  <a:srgbClr val="002060"/>
                </a:solidFill>
              </a:rPr>
              <a:t> на </a:t>
            </a:r>
            <a:r>
              <a:rPr lang="ru-RU" dirty="0" err="1">
                <a:solidFill>
                  <a:srgbClr val="002060"/>
                </a:solidFill>
              </a:rPr>
              <a:t>Васил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Левски</a:t>
            </a:r>
            <a:r>
              <a:rPr lang="ru-RU" dirty="0">
                <a:solidFill>
                  <a:srgbClr val="002060"/>
                </a:solidFill>
              </a:rPr>
              <a:t> в </a:t>
            </a:r>
            <a:r>
              <a:rPr lang="ru-RU" dirty="0" err="1">
                <a:solidFill>
                  <a:srgbClr val="002060"/>
                </a:solidFill>
              </a:rPr>
              <a:t>група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ru-RU" dirty="0" err="1" smtClean="0">
                <a:solidFill>
                  <a:srgbClr val="002060"/>
                </a:solidFill>
              </a:rPr>
              <a:t>Катеричка</a:t>
            </a:r>
            <a:r>
              <a:rPr lang="ru-RU" dirty="0" smtClean="0">
                <a:solidFill>
                  <a:srgbClr val="002060"/>
                </a:solidFill>
              </a:rPr>
              <a:t>» </a:t>
            </a:r>
            <a:r>
              <a:rPr lang="ru-RU" dirty="0" err="1" smtClean="0">
                <a:solidFill>
                  <a:srgbClr val="002060"/>
                </a:solidFill>
              </a:rPr>
              <a:t>оформиха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кът</a:t>
            </a:r>
            <a:r>
              <a:rPr lang="ru-RU" dirty="0">
                <a:solidFill>
                  <a:srgbClr val="002060"/>
                </a:solidFill>
              </a:rPr>
              <a:t> и </a:t>
            </a:r>
            <a:r>
              <a:rPr lang="ru-RU" dirty="0" err="1" smtClean="0">
                <a:solidFill>
                  <a:srgbClr val="002060"/>
                </a:solidFill>
              </a:rPr>
              <a:t>подредиха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изложба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от </a:t>
            </a:r>
            <a:r>
              <a:rPr lang="ru-RU" dirty="0" err="1">
                <a:solidFill>
                  <a:srgbClr val="002060"/>
                </a:solidFill>
              </a:rPr>
              <a:t>картини</a:t>
            </a:r>
            <a:r>
              <a:rPr lang="ru-RU" dirty="0">
                <a:solidFill>
                  <a:srgbClr val="002060"/>
                </a:solidFill>
              </a:rPr>
              <a:t> и </a:t>
            </a:r>
            <a:r>
              <a:rPr lang="ru-RU" dirty="0" err="1" smtClean="0">
                <a:solidFill>
                  <a:srgbClr val="002060"/>
                </a:solidFill>
              </a:rPr>
              <a:t>илюстрации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634" y="1808029"/>
            <a:ext cx="2107420" cy="2809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850228"/>
            <a:ext cx="2046875" cy="27291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499" y="3810000"/>
            <a:ext cx="2286000" cy="304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935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157" y="-747464"/>
            <a:ext cx="9144000" cy="7852602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300790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sp>
        <p:nvSpPr>
          <p:cNvPr id="9" name="Закръглен правоъгълник 8"/>
          <p:cNvSpPr/>
          <p:nvPr/>
        </p:nvSpPr>
        <p:spPr>
          <a:xfrm>
            <a:off x="2357422" y="857232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авоъгълник с два заоблени срещуположни ъгъла 2"/>
          <p:cNvSpPr/>
          <p:nvPr/>
        </p:nvSpPr>
        <p:spPr>
          <a:xfrm>
            <a:off x="1259632" y="292853"/>
            <a:ext cx="5098318" cy="1121589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000" b="1" dirty="0" smtClean="0">
                <a:solidFill>
                  <a:srgbClr val="002060"/>
                </a:solidFill>
              </a:rPr>
              <a:t>ПОТОМЦИ БОТЕВИ СМЕ НИЕ!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5" name="Правоъгълник с два заоблени срещуположни ъгъла 4"/>
          <p:cNvSpPr/>
          <p:nvPr/>
        </p:nvSpPr>
        <p:spPr>
          <a:xfrm>
            <a:off x="4143372" y="3502342"/>
            <a:ext cx="4677100" cy="864095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2060"/>
                </a:solidFill>
              </a:rPr>
              <a:t>ЗА БОТЕВ СЛУШАХ В ДЕТСКАТА ГРАДИНА</a:t>
            </a: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22" y="1753991"/>
            <a:ext cx="2331135" cy="17483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01" y="1774595"/>
            <a:ext cx="1577861" cy="2103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24" y="4013739"/>
            <a:ext cx="2483529" cy="3125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15843"/>
            <a:ext cx="3283282" cy="258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25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58" y="-675456"/>
            <a:ext cx="9144000" cy="7852602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300790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sp>
        <p:nvSpPr>
          <p:cNvPr id="9" name="Закръглен правоъгълник 8"/>
          <p:cNvSpPr/>
          <p:nvPr/>
        </p:nvSpPr>
        <p:spPr>
          <a:xfrm>
            <a:off x="2357422" y="857232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авоъгълник с два заоблени срещуположни ъгъла 2"/>
          <p:cNvSpPr/>
          <p:nvPr/>
        </p:nvSpPr>
        <p:spPr>
          <a:xfrm>
            <a:off x="899592" y="0"/>
            <a:ext cx="5958424" cy="1414442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err="1">
                <a:solidFill>
                  <a:srgbClr val="002060"/>
                </a:solidFill>
              </a:rPr>
              <a:t>Децата</a:t>
            </a:r>
            <a:r>
              <a:rPr lang="ru-RU" sz="2000" b="1" dirty="0">
                <a:solidFill>
                  <a:srgbClr val="002060"/>
                </a:solidFill>
              </a:rPr>
              <a:t> от </a:t>
            </a:r>
            <a:r>
              <a:rPr lang="ru-RU" sz="2000" b="1" dirty="0" err="1">
                <a:solidFill>
                  <a:srgbClr val="002060"/>
                </a:solidFill>
              </a:rPr>
              <a:t>група</a:t>
            </a:r>
            <a:r>
              <a:rPr lang="ru-RU" sz="2000" b="1" dirty="0">
                <a:solidFill>
                  <a:srgbClr val="002060"/>
                </a:solidFill>
              </a:rPr>
              <a:t> " </a:t>
            </a:r>
            <a:r>
              <a:rPr lang="ru-RU" sz="2000" b="1" dirty="0" err="1">
                <a:solidFill>
                  <a:srgbClr val="002060"/>
                </a:solidFill>
              </a:rPr>
              <a:t>Врабче</a:t>
            </a:r>
            <a:r>
              <a:rPr lang="ru-RU" sz="2000" b="1" dirty="0">
                <a:solidFill>
                  <a:srgbClr val="002060"/>
                </a:solidFill>
              </a:rPr>
              <a:t>" </a:t>
            </a:r>
            <a:r>
              <a:rPr lang="ru-RU" sz="2000" b="1" dirty="0" err="1">
                <a:solidFill>
                  <a:srgbClr val="002060"/>
                </a:solidFill>
              </a:rPr>
              <a:t>отбелязаха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Деня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на </a:t>
            </a:r>
            <a:r>
              <a:rPr lang="ru-RU" sz="2000" b="1" dirty="0" err="1">
                <a:solidFill>
                  <a:srgbClr val="002060"/>
                </a:solidFill>
              </a:rPr>
              <a:t>християнското</a:t>
            </a:r>
            <a:r>
              <a:rPr lang="ru-RU" sz="2000" b="1" dirty="0">
                <a:solidFill>
                  <a:srgbClr val="002060"/>
                </a:solidFill>
              </a:rPr>
              <a:t> семейство с песни, </a:t>
            </a:r>
            <a:r>
              <a:rPr lang="ru-RU" sz="2000" b="1" dirty="0" err="1">
                <a:solidFill>
                  <a:srgbClr val="002060"/>
                </a:solidFill>
              </a:rPr>
              <a:t>народни</a:t>
            </a:r>
            <a:r>
              <a:rPr lang="ru-RU" sz="2000" b="1" dirty="0">
                <a:solidFill>
                  <a:srgbClr val="002060"/>
                </a:solidFill>
              </a:rPr>
              <a:t> хора и </a:t>
            </a:r>
            <a:r>
              <a:rPr lang="ru-RU" sz="2000" b="1" dirty="0" err="1">
                <a:solidFill>
                  <a:srgbClr val="002060"/>
                </a:solidFill>
              </a:rPr>
              <a:t>стихчета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  <a:endParaRPr lang="bg-BG" sz="2000" b="1" dirty="0">
              <a:solidFill>
                <a:srgbClr val="002060"/>
              </a:solidFill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03" y="1860918"/>
            <a:ext cx="3230438" cy="24228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359" y="1988840"/>
            <a:ext cx="3346337" cy="23372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653136"/>
            <a:ext cx="2820031" cy="20665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320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58" y="-675456"/>
            <a:ext cx="9144000" cy="7852602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300790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sp>
        <p:nvSpPr>
          <p:cNvPr id="9" name="Закръглен правоъгълник 8"/>
          <p:cNvSpPr/>
          <p:nvPr/>
        </p:nvSpPr>
        <p:spPr>
          <a:xfrm>
            <a:off x="2357422" y="857232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авоъгълник с два заоблени срещуположни ъгъла 2"/>
          <p:cNvSpPr/>
          <p:nvPr/>
        </p:nvSpPr>
        <p:spPr>
          <a:xfrm>
            <a:off x="683568" y="332656"/>
            <a:ext cx="6336704" cy="1081786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</a:rPr>
              <a:t>ДЕЦА, РОДИТЕЛИ И УЧИТЕЛИ - ЗАЕДНО СРЕД ПРИРОДАТА</a:t>
            </a:r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5" name="Правоъгълник с два заоблени срещуположни ъгъла 4"/>
          <p:cNvSpPr/>
          <p:nvPr/>
        </p:nvSpPr>
        <p:spPr>
          <a:xfrm>
            <a:off x="5532009" y="3933056"/>
            <a:ext cx="3312368" cy="2241066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dirty="0" smtClean="0">
                <a:solidFill>
                  <a:srgbClr val="002060"/>
                </a:solidFill>
              </a:rPr>
              <a:t>Децата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от </a:t>
            </a:r>
            <a:r>
              <a:rPr lang="ru-RU" dirty="0">
                <a:solidFill>
                  <a:srgbClr val="002060"/>
                </a:solidFill>
              </a:rPr>
              <a:t>група  "Зайче" </a:t>
            </a:r>
            <a:r>
              <a:rPr lang="ru-RU" dirty="0" smtClean="0">
                <a:solidFill>
                  <a:srgbClr val="002060"/>
                </a:solidFill>
              </a:rPr>
              <a:t>на разходка </a:t>
            </a:r>
            <a:r>
              <a:rPr lang="ru-RU" dirty="0">
                <a:solidFill>
                  <a:srgbClr val="002060"/>
                </a:solidFill>
              </a:rPr>
              <a:t>в Лесопарк Хисарлъка.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Идеята</a:t>
            </a:r>
            <a:r>
              <a:rPr lang="ru-RU" dirty="0">
                <a:solidFill>
                  <a:srgbClr val="002060"/>
                </a:solidFill>
              </a:rPr>
              <a:t> е да се </a:t>
            </a:r>
            <a:r>
              <a:rPr lang="ru-RU" dirty="0" err="1">
                <a:solidFill>
                  <a:srgbClr val="002060"/>
                </a:solidFill>
              </a:rPr>
              <a:t>продължат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традиционните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съвместни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дейности</a:t>
            </a:r>
            <a:r>
              <a:rPr lang="ru-RU" dirty="0">
                <a:solidFill>
                  <a:srgbClr val="002060"/>
                </a:solidFill>
              </a:rPr>
              <a:t> с </a:t>
            </a:r>
            <a:r>
              <a:rPr lang="ru-RU" dirty="0" err="1">
                <a:solidFill>
                  <a:srgbClr val="002060"/>
                </a:solidFill>
              </a:rPr>
              <a:t>родителската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общност</a:t>
            </a:r>
            <a:r>
              <a:rPr lang="ru-RU" dirty="0">
                <a:solidFill>
                  <a:srgbClr val="002060"/>
                </a:solidFill>
              </a:rPr>
              <a:t>.</a:t>
            </a:r>
            <a:endParaRPr lang="bg-BG" dirty="0">
              <a:solidFill>
                <a:srgbClr val="002060"/>
              </a:solidFill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29" y="1628800"/>
            <a:ext cx="2676542" cy="20074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48" y="1850504"/>
            <a:ext cx="2139702" cy="2852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29" y="4033617"/>
            <a:ext cx="2095878" cy="2794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320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603448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300790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sp>
        <p:nvSpPr>
          <p:cNvPr id="9" name="Закръглен правоъгълник 8"/>
          <p:cNvSpPr/>
          <p:nvPr/>
        </p:nvSpPr>
        <p:spPr>
          <a:xfrm>
            <a:off x="2377816" y="59717"/>
            <a:ext cx="44802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909735"/>
            <a:ext cx="2847218" cy="21326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046" y="1976914"/>
            <a:ext cx="1786736" cy="24041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Правоъгълник с два заоблени срещуположни ъгъла 11"/>
          <p:cNvSpPr/>
          <p:nvPr/>
        </p:nvSpPr>
        <p:spPr>
          <a:xfrm>
            <a:off x="1187624" y="-243408"/>
            <a:ext cx="5170326" cy="1800200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 err="1">
                <a:solidFill>
                  <a:srgbClr val="002060"/>
                </a:solidFill>
              </a:rPr>
              <a:t>Детската</a:t>
            </a:r>
            <a:r>
              <a:rPr lang="ru-RU" sz="2400" b="1" i="1" dirty="0">
                <a:solidFill>
                  <a:srgbClr val="002060"/>
                </a:solidFill>
              </a:rPr>
              <a:t> градина е страна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на </a:t>
            </a:r>
            <a:r>
              <a:rPr lang="ru-RU" sz="2400" b="1" i="1" dirty="0" err="1">
                <a:solidFill>
                  <a:srgbClr val="002060"/>
                </a:solidFill>
              </a:rPr>
              <a:t>вълшебства</a:t>
            </a:r>
            <a:r>
              <a:rPr lang="ru-RU" sz="2400" b="1" i="1" dirty="0">
                <a:solidFill>
                  <a:srgbClr val="002060"/>
                </a:solidFill>
              </a:rPr>
              <a:t>, </a:t>
            </a:r>
            <a:r>
              <a:rPr lang="ru-RU" sz="2400" b="1" i="1" dirty="0" err="1">
                <a:solidFill>
                  <a:srgbClr val="002060"/>
                </a:solidFill>
              </a:rPr>
              <a:t>тайни</a:t>
            </a:r>
            <a:r>
              <a:rPr lang="ru-RU" sz="2400" b="1" i="1" dirty="0">
                <a:solidFill>
                  <a:srgbClr val="002060"/>
                </a:solidFill>
              </a:rPr>
              <a:t>, чудеса,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на загадки, </a:t>
            </a:r>
            <a:r>
              <a:rPr lang="ru-RU" sz="2400" b="1" i="1" dirty="0" err="1">
                <a:solidFill>
                  <a:srgbClr val="002060"/>
                </a:solidFill>
              </a:rPr>
              <a:t>всякакви</a:t>
            </a:r>
            <a:r>
              <a:rPr lang="ru-RU" sz="2400" b="1" i="1" dirty="0">
                <a:solidFill>
                  <a:srgbClr val="002060"/>
                </a:solidFill>
              </a:rPr>
              <a:t> дела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и не се </a:t>
            </a:r>
            <a:r>
              <a:rPr lang="ru-RU" sz="2400" b="1" i="1" dirty="0" err="1">
                <a:solidFill>
                  <a:srgbClr val="002060"/>
                </a:solidFill>
              </a:rPr>
              <a:t>забравя</a:t>
            </a:r>
            <a:r>
              <a:rPr lang="ru-RU" sz="2400" b="1" i="1" dirty="0">
                <a:solidFill>
                  <a:srgbClr val="002060"/>
                </a:solidFill>
              </a:rPr>
              <a:t>  </a:t>
            </a:r>
            <a:r>
              <a:rPr lang="ru-RU" sz="2400" b="1" i="1" dirty="0" err="1">
                <a:solidFill>
                  <a:srgbClr val="002060"/>
                </a:solidFill>
              </a:rPr>
              <a:t>тя</a:t>
            </a:r>
            <a:r>
              <a:rPr lang="ru-RU" sz="2400" b="1" i="1" dirty="0">
                <a:solidFill>
                  <a:srgbClr val="002060"/>
                </a:solidFill>
              </a:rPr>
              <a:t>!</a:t>
            </a:r>
          </a:p>
        </p:txBody>
      </p:sp>
      <p:sp>
        <p:nvSpPr>
          <p:cNvPr id="3" name="Правоъгълник с два заоблени срещуположни ъгъла 2"/>
          <p:cNvSpPr/>
          <p:nvPr/>
        </p:nvSpPr>
        <p:spPr>
          <a:xfrm>
            <a:off x="539552" y="4577408"/>
            <a:ext cx="5040560" cy="2280591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002060"/>
                </a:solidFill>
              </a:rPr>
              <a:t>В ДГ «Еделвайс» функционират 8 групи детска градина и </a:t>
            </a:r>
            <a:r>
              <a:rPr lang="ru-RU" dirty="0" smtClean="0">
                <a:solidFill>
                  <a:srgbClr val="002060"/>
                </a:solidFill>
              </a:rPr>
              <a:t>1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група </a:t>
            </a:r>
            <a:r>
              <a:rPr lang="ru-RU" dirty="0">
                <a:solidFill>
                  <a:srgbClr val="002060"/>
                </a:solidFill>
              </a:rPr>
              <a:t>детска ясла. </a:t>
            </a:r>
            <a:r>
              <a:rPr lang="ru-RU" dirty="0" err="1">
                <a:solidFill>
                  <a:srgbClr val="002060"/>
                </a:solidFill>
              </a:rPr>
              <a:t>Детската</a:t>
            </a:r>
            <a:r>
              <a:rPr lang="ru-RU" dirty="0">
                <a:solidFill>
                  <a:srgbClr val="002060"/>
                </a:solidFill>
              </a:rPr>
              <a:t> градина се </a:t>
            </a:r>
            <a:r>
              <a:rPr lang="ru-RU" dirty="0" err="1">
                <a:solidFill>
                  <a:srgbClr val="002060"/>
                </a:solidFill>
              </a:rPr>
              <a:t>посещава</a:t>
            </a:r>
            <a:r>
              <a:rPr lang="ru-RU" dirty="0">
                <a:solidFill>
                  <a:srgbClr val="002060"/>
                </a:solidFill>
              </a:rPr>
              <a:t> от 170 </a:t>
            </a:r>
            <a:r>
              <a:rPr lang="ru-RU" dirty="0" err="1">
                <a:solidFill>
                  <a:srgbClr val="002060"/>
                </a:solidFill>
              </a:rPr>
              <a:t>деца</a:t>
            </a:r>
            <a:r>
              <a:rPr lang="ru-RU" dirty="0">
                <a:solidFill>
                  <a:srgbClr val="002060"/>
                </a:solidFill>
              </a:rPr>
              <a:t>. За </a:t>
            </a:r>
            <a:r>
              <a:rPr lang="ru-RU" dirty="0" err="1">
                <a:solidFill>
                  <a:srgbClr val="002060"/>
                </a:solidFill>
              </a:rPr>
              <a:t>възпитанието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err="1">
                <a:solidFill>
                  <a:srgbClr val="002060"/>
                </a:solidFill>
              </a:rPr>
              <a:t>обучението</a:t>
            </a:r>
            <a:r>
              <a:rPr lang="ru-RU" dirty="0">
                <a:solidFill>
                  <a:srgbClr val="002060"/>
                </a:solidFill>
              </a:rPr>
              <a:t> и </a:t>
            </a:r>
            <a:r>
              <a:rPr lang="ru-RU" dirty="0" err="1">
                <a:solidFill>
                  <a:srgbClr val="002060"/>
                </a:solidFill>
              </a:rPr>
              <a:t>отглеждането</a:t>
            </a:r>
            <a:r>
              <a:rPr lang="ru-RU" dirty="0">
                <a:solidFill>
                  <a:srgbClr val="002060"/>
                </a:solidFill>
              </a:rPr>
              <a:t> на </a:t>
            </a:r>
            <a:r>
              <a:rPr lang="ru-RU" dirty="0" err="1">
                <a:solidFill>
                  <a:srgbClr val="002060"/>
                </a:solidFill>
              </a:rPr>
              <a:t>децата</a:t>
            </a:r>
            <a:r>
              <a:rPr lang="ru-RU" dirty="0">
                <a:solidFill>
                  <a:srgbClr val="002060"/>
                </a:solidFill>
              </a:rPr>
              <a:t> се </a:t>
            </a:r>
            <a:r>
              <a:rPr lang="ru-RU" dirty="0" err="1">
                <a:solidFill>
                  <a:srgbClr val="002060"/>
                </a:solidFill>
              </a:rPr>
              <a:t>грижат</a:t>
            </a:r>
            <a:r>
              <a:rPr lang="ru-RU" dirty="0">
                <a:solidFill>
                  <a:srgbClr val="002060"/>
                </a:solidFill>
              </a:rPr>
              <a:t> 18 </a:t>
            </a:r>
            <a:r>
              <a:rPr lang="ru-RU" dirty="0" err="1">
                <a:solidFill>
                  <a:srgbClr val="002060"/>
                </a:solidFill>
              </a:rPr>
              <a:t>педагози</a:t>
            </a:r>
            <a:r>
              <a:rPr lang="ru-RU" dirty="0">
                <a:solidFill>
                  <a:srgbClr val="002060"/>
                </a:solidFill>
              </a:rPr>
              <a:t>, 9 помощник-</a:t>
            </a:r>
            <a:r>
              <a:rPr lang="ru-RU" dirty="0" err="1">
                <a:solidFill>
                  <a:srgbClr val="002060"/>
                </a:solidFill>
              </a:rPr>
              <a:t>възпитатели</a:t>
            </a:r>
            <a:r>
              <a:rPr lang="ru-RU" dirty="0">
                <a:solidFill>
                  <a:srgbClr val="002060"/>
                </a:solidFill>
              </a:rPr>
              <a:t>, логопед, 2 </a:t>
            </a:r>
            <a:r>
              <a:rPr lang="ru-RU" dirty="0" err="1">
                <a:solidFill>
                  <a:srgbClr val="002060"/>
                </a:solidFill>
              </a:rPr>
              <a:t>готвачи</a:t>
            </a:r>
            <a:r>
              <a:rPr lang="ru-RU" dirty="0">
                <a:solidFill>
                  <a:srgbClr val="002060"/>
                </a:solidFill>
              </a:rPr>
              <a:t>, пом. </a:t>
            </a:r>
            <a:r>
              <a:rPr lang="ru-RU" dirty="0" err="1">
                <a:solidFill>
                  <a:srgbClr val="002060"/>
                </a:solidFill>
              </a:rPr>
              <a:t>готвач</a:t>
            </a:r>
            <a:r>
              <a:rPr lang="ru-RU" dirty="0">
                <a:solidFill>
                  <a:srgbClr val="002060"/>
                </a:solidFill>
              </a:rPr>
              <a:t>,  2 мед. </a:t>
            </a:r>
            <a:r>
              <a:rPr lang="ru-RU" dirty="0" err="1">
                <a:solidFill>
                  <a:srgbClr val="002060"/>
                </a:solidFill>
              </a:rPr>
              <a:t>специалисти</a:t>
            </a:r>
            <a:r>
              <a:rPr lang="ru-RU" dirty="0">
                <a:solidFill>
                  <a:srgbClr val="002060"/>
                </a:solidFill>
              </a:rPr>
              <a:t> за ДГ и 2 </a:t>
            </a:r>
            <a:r>
              <a:rPr lang="ru-RU" dirty="0" err="1">
                <a:solidFill>
                  <a:srgbClr val="002060"/>
                </a:solidFill>
              </a:rPr>
              <a:t>медицински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сестри</a:t>
            </a:r>
            <a:r>
              <a:rPr lang="ru-RU" dirty="0">
                <a:solidFill>
                  <a:srgbClr val="002060"/>
                </a:solidFill>
              </a:rPr>
              <a:t> за дет. </a:t>
            </a:r>
            <a:r>
              <a:rPr lang="ru-RU" dirty="0" err="1">
                <a:solidFill>
                  <a:srgbClr val="002060"/>
                </a:solidFill>
              </a:rPr>
              <a:t>ясла</a:t>
            </a:r>
            <a:r>
              <a:rPr lang="ru-RU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2041829"/>
            <a:ext cx="2905277" cy="2288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4448525"/>
            <a:ext cx="2905278" cy="2294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12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819472"/>
            <a:ext cx="9144000" cy="7852602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300790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sp>
        <p:nvSpPr>
          <p:cNvPr id="9" name="Закръглен правоъгълник 8"/>
          <p:cNvSpPr/>
          <p:nvPr/>
        </p:nvSpPr>
        <p:spPr>
          <a:xfrm>
            <a:off x="2357422" y="857232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авоъгълник с два заоблени срещуположни ъгъла 2"/>
          <p:cNvSpPr/>
          <p:nvPr/>
        </p:nvSpPr>
        <p:spPr>
          <a:xfrm>
            <a:off x="1514244" y="313241"/>
            <a:ext cx="5506028" cy="875189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000" b="1" dirty="0" smtClean="0">
                <a:solidFill>
                  <a:srgbClr val="002060"/>
                </a:solidFill>
              </a:rPr>
              <a:t>КОЛЕДНА РАБОТИЛНИЧКА В ГРУПА „ЩУРЧЕ“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5" name="Правоъгълник с два заоблени срещуположни ъгъла 4"/>
          <p:cNvSpPr/>
          <p:nvPr/>
        </p:nvSpPr>
        <p:spPr>
          <a:xfrm>
            <a:off x="5929321" y="4653136"/>
            <a:ext cx="2747135" cy="1368152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err="1">
                <a:solidFill>
                  <a:srgbClr val="002060"/>
                </a:solidFill>
              </a:rPr>
              <a:t>Изработените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предмети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ще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бъдат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изложени</a:t>
            </a:r>
            <a:r>
              <a:rPr lang="ru-RU" sz="2000" dirty="0">
                <a:solidFill>
                  <a:srgbClr val="002060"/>
                </a:solidFill>
              </a:rPr>
              <a:t> на </a:t>
            </a:r>
            <a:r>
              <a:rPr lang="ru-RU" sz="2000" dirty="0" err="1">
                <a:solidFill>
                  <a:srgbClr val="002060"/>
                </a:solidFill>
              </a:rPr>
              <a:t>Коледния</a:t>
            </a:r>
            <a:r>
              <a:rPr lang="ru-RU" sz="2000" dirty="0">
                <a:solidFill>
                  <a:srgbClr val="002060"/>
                </a:solidFill>
              </a:rPr>
              <a:t> базар</a:t>
            </a:r>
            <a:r>
              <a:rPr lang="ru-RU" dirty="0">
                <a:solidFill>
                  <a:prstClr val="white"/>
                </a:solidFill>
              </a:rPr>
              <a:t>,</a:t>
            </a:r>
            <a:endParaRPr lang="bg-BG" dirty="0">
              <a:solidFill>
                <a:prstClr val="white"/>
              </a:solidFill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2" y="1710364"/>
            <a:ext cx="2876900" cy="21576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386216"/>
            <a:ext cx="2939819" cy="22048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55" y="1457222"/>
            <a:ext cx="1997968" cy="26639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320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58" y="-675456"/>
            <a:ext cx="9144000" cy="7852602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300790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sp>
        <p:nvSpPr>
          <p:cNvPr id="9" name="Закръглен правоъгълник 8"/>
          <p:cNvSpPr/>
          <p:nvPr/>
        </p:nvSpPr>
        <p:spPr>
          <a:xfrm>
            <a:off x="2357422" y="857232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авоъгълник с два заоблени срещуположни ъгъла 2"/>
          <p:cNvSpPr/>
          <p:nvPr/>
        </p:nvSpPr>
        <p:spPr>
          <a:xfrm>
            <a:off x="1475656" y="116632"/>
            <a:ext cx="5688632" cy="1297810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КОЛЕДНА РАБОТИЛНИЦА С ДЖУДЖЕТО СРЪЧКО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на </a:t>
            </a:r>
            <a:r>
              <a:rPr lang="ru-RU" dirty="0">
                <a:solidFill>
                  <a:srgbClr val="002060"/>
                </a:solidFill>
              </a:rPr>
              <a:t>гости в </a:t>
            </a:r>
            <a:r>
              <a:rPr lang="ru-RU" dirty="0" err="1">
                <a:solidFill>
                  <a:srgbClr val="002060"/>
                </a:solidFill>
              </a:rPr>
              <a:t>група</a:t>
            </a:r>
            <a:r>
              <a:rPr lang="ru-RU" dirty="0">
                <a:solidFill>
                  <a:srgbClr val="002060"/>
                </a:solidFill>
              </a:rPr>
              <a:t> "</a:t>
            </a:r>
            <a:r>
              <a:rPr lang="ru-RU" dirty="0" err="1">
                <a:solidFill>
                  <a:srgbClr val="002060"/>
                </a:solidFill>
              </a:rPr>
              <a:t>Зайче</a:t>
            </a:r>
            <a:r>
              <a:rPr lang="ru-RU" dirty="0">
                <a:solidFill>
                  <a:srgbClr val="002060"/>
                </a:solidFill>
              </a:rPr>
              <a:t>" </a:t>
            </a:r>
            <a:r>
              <a:rPr lang="ru-RU" dirty="0" err="1">
                <a:solidFill>
                  <a:srgbClr val="002060"/>
                </a:solidFill>
              </a:rPr>
              <a:t>беше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джуджето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Сръчко</a:t>
            </a:r>
            <a:endParaRPr lang="bg-BG" dirty="0">
              <a:solidFill>
                <a:srgbClr val="002060"/>
              </a:solidFill>
            </a:endParaRPr>
          </a:p>
        </p:txBody>
      </p:sp>
      <p:sp>
        <p:nvSpPr>
          <p:cNvPr id="5" name="Правоъгълник с два заоблени срещуположни ъгъла 4"/>
          <p:cNvSpPr/>
          <p:nvPr/>
        </p:nvSpPr>
        <p:spPr>
          <a:xfrm>
            <a:off x="5580112" y="4077072"/>
            <a:ext cx="3240360" cy="1728192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err="1" smtClean="0">
                <a:solidFill>
                  <a:srgbClr val="002060"/>
                </a:solidFill>
              </a:rPr>
              <a:t>Родителите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взеха</a:t>
            </a:r>
            <a:r>
              <a:rPr lang="ru-RU" dirty="0">
                <a:solidFill>
                  <a:srgbClr val="002060"/>
                </a:solidFill>
              </a:rPr>
              <a:t> участие в "</a:t>
            </a:r>
            <a:r>
              <a:rPr lang="ru-RU" dirty="0" err="1">
                <a:solidFill>
                  <a:srgbClr val="002060"/>
                </a:solidFill>
              </a:rPr>
              <a:t>Коледна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работилница</a:t>
            </a:r>
            <a:r>
              <a:rPr lang="ru-RU" dirty="0">
                <a:solidFill>
                  <a:srgbClr val="002060"/>
                </a:solidFill>
              </a:rPr>
              <a:t>"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и </a:t>
            </a:r>
            <a:r>
              <a:rPr lang="ru-RU" dirty="0" err="1">
                <a:solidFill>
                  <a:srgbClr val="002060"/>
                </a:solidFill>
              </a:rPr>
              <a:t>направиха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декупажи</a:t>
            </a:r>
            <a:r>
              <a:rPr lang="ru-RU" dirty="0">
                <a:solidFill>
                  <a:srgbClr val="002060"/>
                </a:solidFill>
              </a:rPr>
              <a:t> на чаши с </a:t>
            </a:r>
            <a:r>
              <a:rPr lang="ru-RU" dirty="0" err="1">
                <a:solidFill>
                  <a:srgbClr val="002060"/>
                </a:solidFill>
              </a:rPr>
              <a:t>коледни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мотиви</a:t>
            </a:r>
            <a:r>
              <a:rPr lang="ru-RU" dirty="0">
                <a:solidFill>
                  <a:srgbClr val="002060"/>
                </a:solidFill>
              </a:rPr>
              <a:t>.</a:t>
            </a:r>
            <a:endParaRPr lang="bg-BG" dirty="0">
              <a:solidFill>
                <a:srgbClr val="002060"/>
              </a:solidFill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7416"/>
            <a:ext cx="2839864" cy="21298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84" y="1772816"/>
            <a:ext cx="2452131" cy="18390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077072"/>
            <a:ext cx="2880320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399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58" y="-675456"/>
            <a:ext cx="9144000" cy="7852602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300790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sp>
        <p:nvSpPr>
          <p:cNvPr id="9" name="Закръглен правоъгълник 8"/>
          <p:cNvSpPr/>
          <p:nvPr/>
        </p:nvSpPr>
        <p:spPr>
          <a:xfrm>
            <a:off x="2357422" y="857232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авоъгълник с два заоблени срещуположни ъгъла 2"/>
          <p:cNvSpPr/>
          <p:nvPr/>
        </p:nvSpPr>
        <p:spPr>
          <a:xfrm>
            <a:off x="1115616" y="-171400"/>
            <a:ext cx="5904656" cy="1585842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err="1">
                <a:solidFill>
                  <a:srgbClr val="002060"/>
                </a:solidFill>
              </a:rPr>
              <a:t>Родителите</a:t>
            </a:r>
            <a:r>
              <a:rPr lang="ru-RU" sz="2000" b="1" dirty="0">
                <a:solidFill>
                  <a:srgbClr val="002060"/>
                </a:solidFill>
              </a:rPr>
              <a:t> и </a:t>
            </a:r>
            <a:r>
              <a:rPr lang="ru-RU" sz="2000" b="1" dirty="0" err="1">
                <a:solidFill>
                  <a:srgbClr val="002060"/>
                </a:solidFill>
              </a:rPr>
              <a:t>децата</a:t>
            </a:r>
            <a:r>
              <a:rPr lang="ru-RU" sz="2000" b="1" dirty="0">
                <a:solidFill>
                  <a:srgbClr val="002060"/>
                </a:solidFill>
              </a:rPr>
              <a:t> на </a:t>
            </a:r>
            <a:r>
              <a:rPr lang="ru-RU" sz="2000" b="1" dirty="0" err="1">
                <a:solidFill>
                  <a:srgbClr val="002060"/>
                </a:solidFill>
              </a:rPr>
              <a:t>група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«</a:t>
            </a:r>
            <a:r>
              <a:rPr lang="ru-RU" sz="2000" b="1" dirty="0" err="1" smtClean="0">
                <a:solidFill>
                  <a:srgbClr val="002060"/>
                </a:solidFill>
              </a:rPr>
              <a:t>Ежко</a:t>
            </a:r>
            <a:r>
              <a:rPr lang="ru-RU" sz="2000" b="1" dirty="0" smtClean="0">
                <a:solidFill>
                  <a:srgbClr val="002060"/>
                </a:solidFill>
              </a:rPr>
              <a:t>» </a:t>
            </a:r>
            <a:r>
              <a:rPr lang="ru-RU" sz="2000" b="1" dirty="0" err="1" smtClean="0">
                <a:solidFill>
                  <a:srgbClr val="002060"/>
                </a:solidFill>
              </a:rPr>
              <a:t>изработиха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играчки</a:t>
            </a:r>
            <a:r>
              <a:rPr lang="ru-RU" sz="2000" b="1" dirty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украси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направиха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сладкиши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и се </a:t>
            </a:r>
            <a:r>
              <a:rPr lang="ru-RU" sz="2000" b="1" dirty="0" err="1">
                <a:solidFill>
                  <a:srgbClr val="002060"/>
                </a:solidFill>
              </a:rPr>
              <a:t>включиха</a:t>
            </a:r>
            <a:r>
              <a:rPr lang="ru-RU" sz="2000" b="1" dirty="0">
                <a:solidFill>
                  <a:srgbClr val="002060"/>
                </a:solidFill>
              </a:rPr>
              <a:t> в </a:t>
            </a:r>
            <a:r>
              <a:rPr lang="ru-RU" sz="2000" b="1" dirty="0" err="1">
                <a:solidFill>
                  <a:srgbClr val="002060"/>
                </a:solidFill>
              </a:rPr>
              <a:t>коледния</a:t>
            </a:r>
            <a:r>
              <a:rPr lang="ru-RU" sz="2000" b="1" dirty="0">
                <a:solidFill>
                  <a:srgbClr val="002060"/>
                </a:solidFill>
              </a:rPr>
              <a:t> базар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5" name="Правоъгълник с два заоблени срещуположни ъгъла 4"/>
          <p:cNvSpPr/>
          <p:nvPr/>
        </p:nvSpPr>
        <p:spPr>
          <a:xfrm>
            <a:off x="5156666" y="2383844"/>
            <a:ext cx="2786608" cy="1130424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sz="2000" dirty="0">
                <a:solidFill>
                  <a:srgbClr val="002060"/>
                </a:solidFill>
              </a:rPr>
              <a:t>Сърдечно благодарим на всички !</a:t>
            </a:r>
          </a:p>
        </p:txBody>
      </p:sp>
      <p:pic>
        <p:nvPicPr>
          <p:cNvPr id="8" name="Картина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37346"/>
            <a:ext cx="3466927" cy="26001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80404"/>
            <a:ext cx="3705057" cy="24483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399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58" y="-675456"/>
            <a:ext cx="9144000" cy="7852602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300790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sp>
        <p:nvSpPr>
          <p:cNvPr id="9" name="Закръглен правоъгълник 8"/>
          <p:cNvSpPr/>
          <p:nvPr/>
        </p:nvSpPr>
        <p:spPr>
          <a:xfrm>
            <a:off x="2357422" y="857232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авоъгълник с два заоблени срещуположни ъгъла 2"/>
          <p:cNvSpPr/>
          <p:nvPr/>
        </p:nvSpPr>
        <p:spPr>
          <a:xfrm>
            <a:off x="1187624" y="-99392"/>
            <a:ext cx="5670392" cy="1513834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err="1">
                <a:solidFill>
                  <a:srgbClr val="002060"/>
                </a:solidFill>
              </a:rPr>
              <a:t>Родителите</a:t>
            </a:r>
            <a:r>
              <a:rPr lang="ru-RU" sz="2000" b="1" dirty="0">
                <a:solidFill>
                  <a:srgbClr val="002060"/>
                </a:solidFill>
              </a:rPr>
              <a:t> и </a:t>
            </a:r>
            <a:r>
              <a:rPr lang="ru-RU" sz="2000" b="1" dirty="0" err="1">
                <a:solidFill>
                  <a:srgbClr val="002060"/>
                </a:solidFill>
              </a:rPr>
              <a:t>децата</a:t>
            </a:r>
            <a:r>
              <a:rPr lang="ru-RU" sz="2000" b="1" dirty="0">
                <a:solidFill>
                  <a:srgbClr val="002060"/>
                </a:solidFill>
              </a:rPr>
              <a:t> от </a:t>
            </a:r>
            <a:r>
              <a:rPr lang="ru-RU" sz="2000" b="1" dirty="0" err="1">
                <a:solidFill>
                  <a:srgbClr val="002060"/>
                </a:solidFill>
              </a:rPr>
              <a:t>група</a:t>
            </a:r>
            <a:r>
              <a:rPr lang="ru-RU" sz="2000" b="1" dirty="0">
                <a:solidFill>
                  <a:srgbClr val="002060"/>
                </a:solidFill>
              </a:rPr>
              <a:t> „</a:t>
            </a:r>
            <a:r>
              <a:rPr lang="ru-RU" sz="2000" b="1" dirty="0" err="1">
                <a:solidFill>
                  <a:srgbClr val="002060"/>
                </a:solidFill>
              </a:rPr>
              <a:t>Врабче</a:t>
            </a:r>
            <a:r>
              <a:rPr lang="ru-RU" sz="2000" b="1" dirty="0">
                <a:solidFill>
                  <a:srgbClr val="002060"/>
                </a:solidFill>
              </a:rPr>
              <a:t>” </a:t>
            </a:r>
            <a:r>
              <a:rPr lang="ru-RU" sz="2000" b="1" dirty="0" err="1">
                <a:solidFill>
                  <a:srgbClr val="002060"/>
                </a:solidFill>
              </a:rPr>
              <a:t>като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едни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истински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работливи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коледни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джуджета</a:t>
            </a:r>
            <a:r>
              <a:rPr lang="ru-RU" sz="2000" b="1" dirty="0">
                <a:solidFill>
                  <a:srgbClr val="002060"/>
                </a:solidFill>
              </a:rPr>
              <a:t> се </a:t>
            </a:r>
            <a:r>
              <a:rPr lang="ru-RU" sz="2000" b="1" dirty="0" err="1">
                <a:solidFill>
                  <a:srgbClr val="002060"/>
                </a:solidFill>
              </a:rPr>
              <a:t>включиха</a:t>
            </a:r>
            <a:r>
              <a:rPr lang="ru-RU" sz="2000" b="1" dirty="0">
                <a:solidFill>
                  <a:srgbClr val="002060"/>
                </a:solidFill>
              </a:rPr>
              <a:t> в </a:t>
            </a:r>
            <a:r>
              <a:rPr lang="ru-RU" sz="2000" b="1" dirty="0" err="1">
                <a:solidFill>
                  <a:srgbClr val="002060"/>
                </a:solidFill>
              </a:rPr>
              <a:t>Коледната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работилница</a:t>
            </a:r>
            <a:endParaRPr lang="bg-BG" sz="2000" b="1" dirty="0">
              <a:solidFill>
                <a:srgbClr val="002060"/>
              </a:solidFill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722737"/>
            <a:ext cx="1819417" cy="24258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036" y="2420888"/>
            <a:ext cx="1781944" cy="2375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532" y="4437289"/>
            <a:ext cx="2951990" cy="2213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99" y="3429000"/>
            <a:ext cx="1863893" cy="2485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399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58" y="-675456"/>
            <a:ext cx="9144000" cy="7852602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300790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sp>
        <p:nvSpPr>
          <p:cNvPr id="9" name="Закръглен правоъгълник 8"/>
          <p:cNvSpPr/>
          <p:nvPr/>
        </p:nvSpPr>
        <p:spPr>
          <a:xfrm>
            <a:off x="2357422" y="857232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авоъгълник с два заоблени срещуположни ъгъла 2"/>
          <p:cNvSpPr/>
          <p:nvPr/>
        </p:nvSpPr>
        <p:spPr>
          <a:xfrm>
            <a:off x="828162" y="116632"/>
            <a:ext cx="6029854" cy="1019205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БОГАТСТВО И РАЗНООБРАЗИЕ НА КОЛЕДНИЯ БАЗАР 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 ДГ «ЕДЕЛВАЙС»</a:t>
            </a:r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5" name="Правоъгълник с два заоблени срещуположни ъгъла 4"/>
          <p:cNvSpPr/>
          <p:nvPr/>
        </p:nvSpPr>
        <p:spPr>
          <a:xfrm>
            <a:off x="1403647" y="1414442"/>
            <a:ext cx="5616625" cy="1222470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002060"/>
                </a:solidFill>
              </a:rPr>
              <a:t>Благодарим от </a:t>
            </a:r>
            <a:r>
              <a:rPr lang="ru-RU" sz="2000" dirty="0" err="1">
                <a:solidFill>
                  <a:srgbClr val="002060"/>
                </a:solidFill>
              </a:rPr>
              <a:t>сърце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за </a:t>
            </a:r>
            <a:r>
              <a:rPr lang="ru-RU" sz="2000" dirty="0" err="1">
                <a:solidFill>
                  <a:srgbClr val="002060"/>
                </a:solidFill>
              </a:rPr>
              <a:t>съпричастността</a:t>
            </a:r>
            <a:r>
              <a:rPr lang="ru-RU" sz="2000" dirty="0">
                <a:solidFill>
                  <a:srgbClr val="002060"/>
                </a:solidFill>
              </a:rPr>
              <a:t>, </a:t>
            </a:r>
            <a:r>
              <a:rPr lang="ru-RU" sz="2000" dirty="0" err="1">
                <a:solidFill>
                  <a:srgbClr val="002060"/>
                </a:solidFill>
              </a:rPr>
              <a:t>всеотдайността</a:t>
            </a:r>
            <a:r>
              <a:rPr lang="ru-RU" sz="2000" dirty="0">
                <a:solidFill>
                  <a:srgbClr val="002060"/>
                </a:solidFill>
              </a:rPr>
              <a:t> и </a:t>
            </a:r>
            <a:r>
              <a:rPr lang="ru-RU" sz="2000" dirty="0" err="1">
                <a:solidFill>
                  <a:srgbClr val="002060"/>
                </a:solidFill>
              </a:rPr>
              <a:t>участието</a:t>
            </a:r>
            <a:r>
              <a:rPr lang="ru-RU" sz="2000" dirty="0">
                <a:solidFill>
                  <a:srgbClr val="002060"/>
                </a:solidFill>
              </a:rPr>
              <a:t> на </a:t>
            </a:r>
            <a:r>
              <a:rPr lang="ru-RU" sz="2000" dirty="0" err="1">
                <a:solidFill>
                  <a:srgbClr val="002060"/>
                </a:solidFill>
              </a:rPr>
              <a:t>всички</a:t>
            </a:r>
            <a:r>
              <a:rPr lang="ru-RU" sz="2000" dirty="0">
                <a:solidFill>
                  <a:srgbClr val="002060"/>
                </a:solidFill>
              </a:rPr>
              <a:t> родители </a:t>
            </a:r>
            <a:r>
              <a:rPr lang="ru-RU" sz="2000" dirty="0" smtClean="0">
                <a:solidFill>
                  <a:srgbClr val="002060"/>
                </a:solidFill>
              </a:rPr>
              <a:t>в базара</a:t>
            </a:r>
            <a:r>
              <a:rPr lang="ru-RU" sz="2000" dirty="0">
                <a:solidFill>
                  <a:srgbClr val="002060"/>
                </a:solidFill>
              </a:rPr>
              <a:t>!</a:t>
            </a:r>
            <a:endParaRPr lang="bg-BG" sz="2000" dirty="0">
              <a:solidFill>
                <a:srgbClr val="002060"/>
              </a:solidFill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9" y="2891864"/>
            <a:ext cx="2542893" cy="1907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568" y="3140967"/>
            <a:ext cx="2246014" cy="16897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615" y="5151499"/>
            <a:ext cx="3317362" cy="17934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296" y="3501008"/>
            <a:ext cx="2899815" cy="14091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62" y="5127806"/>
            <a:ext cx="2391406" cy="1162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399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464201"/>
            <a:ext cx="9144000" cy="7852602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49" y="6381328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sp>
        <p:nvSpPr>
          <p:cNvPr id="9" name="Закръглен правоъгълник 8"/>
          <p:cNvSpPr/>
          <p:nvPr/>
        </p:nvSpPr>
        <p:spPr>
          <a:xfrm>
            <a:off x="2357422" y="857232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авоъгълник с два заоблени срещуположни ъгъла 2"/>
          <p:cNvSpPr/>
          <p:nvPr/>
        </p:nvSpPr>
        <p:spPr>
          <a:xfrm>
            <a:off x="971600" y="559773"/>
            <a:ext cx="5886416" cy="1152128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ГРУПА «ЗАЙЧЕ» ПО ПЪТЯ НА БЪЛГАРСКИТЕ ТРАДИЦИИ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5" name="Правоъгълник с два заоблени срещуположни ъгъла 4"/>
          <p:cNvSpPr/>
          <p:nvPr/>
        </p:nvSpPr>
        <p:spPr>
          <a:xfrm>
            <a:off x="4143372" y="2060848"/>
            <a:ext cx="4317060" cy="1512168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rgbClr val="002060"/>
                </a:solidFill>
              </a:rPr>
              <a:t>Посещение  на </a:t>
            </a:r>
            <a:r>
              <a:rPr lang="ru-RU" sz="2000" dirty="0" err="1" smtClean="0">
                <a:solidFill>
                  <a:srgbClr val="002060"/>
                </a:solidFill>
              </a:rPr>
              <a:t>едно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прекрасно </a:t>
            </a:r>
            <a:r>
              <a:rPr lang="ru-RU" sz="2000" dirty="0" err="1">
                <a:solidFill>
                  <a:srgbClr val="002060"/>
                </a:solidFill>
              </a:rPr>
              <a:t>място</a:t>
            </a:r>
            <a:r>
              <a:rPr lang="ru-RU" sz="2000" dirty="0">
                <a:solidFill>
                  <a:srgbClr val="002060"/>
                </a:solidFill>
              </a:rPr>
              <a:t> с </a:t>
            </a:r>
            <a:r>
              <a:rPr lang="ru-RU" sz="2000" dirty="0" err="1">
                <a:solidFill>
                  <a:srgbClr val="002060"/>
                </a:solidFill>
              </a:rPr>
              <a:t>битови</a:t>
            </a:r>
            <a:r>
              <a:rPr lang="ru-RU" sz="2000" dirty="0">
                <a:solidFill>
                  <a:srgbClr val="002060"/>
                </a:solidFill>
              </a:rPr>
              <a:t> и </a:t>
            </a:r>
            <a:r>
              <a:rPr lang="ru-RU" sz="2000" dirty="0" err="1">
                <a:solidFill>
                  <a:srgbClr val="002060"/>
                </a:solidFill>
              </a:rPr>
              <a:t>ръчно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изработени</a:t>
            </a:r>
            <a:r>
              <a:rPr lang="ru-RU" sz="2000" dirty="0">
                <a:solidFill>
                  <a:srgbClr val="002060"/>
                </a:solidFill>
              </a:rPr>
              <a:t> изделия - </a:t>
            </a:r>
            <a:r>
              <a:rPr lang="ru-RU" sz="2000" dirty="0" err="1">
                <a:solidFill>
                  <a:srgbClr val="002060"/>
                </a:solidFill>
              </a:rPr>
              <a:t>Етно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Център</a:t>
            </a:r>
            <a:r>
              <a:rPr lang="ru-RU" sz="2000" dirty="0">
                <a:solidFill>
                  <a:srgbClr val="002060"/>
                </a:solidFill>
              </a:rPr>
              <a:t> "Рубин" - музей на </a:t>
            </a:r>
            <a:r>
              <a:rPr lang="ru-RU" sz="2000" dirty="0" err="1">
                <a:solidFill>
                  <a:srgbClr val="002060"/>
                </a:solidFill>
              </a:rPr>
              <a:t>занаятите</a:t>
            </a:r>
            <a:r>
              <a:rPr lang="ru-RU" sz="2000" dirty="0">
                <a:solidFill>
                  <a:srgbClr val="002060"/>
                </a:solidFill>
              </a:rPr>
              <a:t> в </a:t>
            </a:r>
            <a:r>
              <a:rPr lang="ru-RU" sz="2000" dirty="0" err="1">
                <a:solidFill>
                  <a:srgbClr val="002060"/>
                </a:solidFill>
              </a:rPr>
              <a:t>Кюстендил</a:t>
            </a:r>
            <a:r>
              <a:rPr lang="ru-RU" sz="2000" dirty="0">
                <a:solidFill>
                  <a:prstClr val="white"/>
                </a:solidFill>
              </a:rPr>
              <a:t>.</a:t>
            </a:r>
            <a:endParaRPr lang="bg-BG" sz="2000" dirty="0">
              <a:solidFill>
                <a:prstClr val="white"/>
              </a:solidFill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053" y="4260473"/>
            <a:ext cx="3103893" cy="23279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902" y="3573017"/>
            <a:ext cx="2444227" cy="1367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72" y="2060848"/>
            <a:ext cx="2101878" cy="2802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320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1832" y="-675456"/>
            <a:ext cx="9144000" cy="7852602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300790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sp>
        <p:nvSpPr>
          <p:cNvPr id="9" name="Закръглен правоъгълник 8"/>
          <p:cNvSpPr/>
          <p:nvPr/>
        </p:nvSpPr>
        <p:spPr>
          <a:xfrm>
            <a:off x="2357422" y="857232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авоъгълник с два заоблени срещуположни ъгъла 2"/>
          <p:cNvSpPr/>
          <p:nvPr/>
        </p:nvSpPr>
        <p:spPr>
          <a:xfrm>
            <a:off x="1564364" y="476673"/>
            <a:ext cx="4879843" cy="1080120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000" b="1" dirty="0" smtClean="0">
                <a:solidFill>
                  <a:srgbClr val="002060"/>
                </a:solidFill>
              </a:rPr>
              <a:t>СЕДМИЦА НА ПЪТНАТА БЕЗОПАСНОСТ </a:t>
            </a:r>
          </a:p>
          <a:p>
            <a:pPr algn="ctr"/>
            <a:r>
              <a:rPr lang="bg-BG" sz="2000" b="1" dirty="0" smtClean="0">
                <a:solidFill>
                  <a:srgbClr val="002060"/>
                </a:solidFill>
              </a:rPr>
              <a:t>22-26 ЮНИ 2020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5" name="Правоъгълник с два заоблени срещуположни ъгъла 4"/>
          <p:cNvSpPr/>
          <p:nvPr/>
        </p:nvSpPr>
        <p:spPr>
          <a:xfrm>
            <a:off x="5412441" y="1631097"/>
            <a:ext cx="2891150" cy="3096344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err="1">
                <a:solidFill>
                  <a:srgbClr val="002060"/>
                </a:solidFill>
              </a:rPr>
              <a:t>Децата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показаха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знанията</a:t>
            </a:r>
            <a:r>
              <a:rPr lang="ru-RU" dirty="0">
                <a:solidFill>
                  <a:srgbClr val="002060"/>
                </a:solidFill>
              </a:rPr>
              <a:t> си за </a:t>
            </a:r>
            <a:r>
              <a:rPr lang="ru-RU" dirty="0" err="1">
                <a:solidFill>
                  <a:srgbClr val="002060"/>
                </a:solidFill>
              </a:rPr>
              <a:t>правилно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и </a:t>
            </a:r>
            <a:r>
              <a:rPr lang="ru-RU" dirty="0">
                <a:solidFill>
                  <a:srgbClr val="002060"/>
                </a:solidFill>
              </a:rPr>
              <a:t>безопасно </a:t>
            </a:r>
            <a:r>
              <a:rPr lang="ru-RU" dirty="0" smtClean="0">
                <a:solidFill>
                  <a:srgbClr val="002060"/>
                </a:solidFill>
              </a:rPr>
              <a:t>движение. </a:t>
            </a:r>
            <a:r>
              <a:rPr lang="ru-RU" dirty="0">
                <a:solidFill>
                  <a:srgbClr val="002060"/>
                </a:solidFill>
              </a:rPr>
              <a:t>С много </a:t>
            </a:r>
            <a:r>
              <a:rPr lang="ru-RU" dirty="0" err="1">
                <a:solidFill>
                  <a:srgbClr val="002060"/>
                </a:solidFill>
              </a:rPr>
              <a:t>въображение</a:t>
            </a:r>
            <a:r>
              <a:rPr lang="ru-RU" dirty="0">
                <a:solidFill>
                  <a:srgbClr val="002060"/>
                </a:solidFill>
              </a:rPr>
              <a:t> и талант те </a:t>
            </a:r>
            <a:r>
              <a:rPr lang="ru-RU" dirty="0" err="1">
                <a:solidFill>
                  <a:srgbClr val="002060"/>
                </a:solidFill>
              </a:rPr>
              <a:t>изработиха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своите</a:t>
            </a:r>
            <a:r>
              <a:rPr lang="ru-RU" dirty="0">
                <a:solidFill>
                  <a:srgbClr val="002060"/>
                </a:solidFill>
              </a:rPr>
              <a:t> рисунки, </a:t>
            </a:r>
            <a:r>
              <a:rPr lang="ru-RU" dirty="0" err="1">
                <a:solidFill>
                  <a:srgbClr val="002060"/>
                </a:solidFill>
              </a:rPr>
              <a:t>апликации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err="1" smtClean="0">
                <a:solidFill>
                  <a:srgbClr val="002060"/>
                </a:solidFill>
              </a:rPr>
              <a:t>макети</a:t>
            </a:r>
            <a:r>
              <a:rPr lang="ru-RU" dirty="0" smtClean="0">
                <a:solidFill>
                  <a:srgbClr val="002060"/>
                </a:solidFill>
              </a:rPr>
              <a:t> и </a:t>
            </a:r>
            <a:r>
              <a:rPr lang="ru-RU" dirty="0" err="1" smtClean="0">
                <a:solidFill>
                  <a:srgbClr val="002060"/>
                </a:solidFill>
              </a:rPr>
              <a:t>колажи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  <a:r>
              <a:rPr lang="ru-RU" dirty="0" err="1">
                <a:solidFill>
                  <a:srgbClr val="002060"/>
                </a:solidFill>
              </a:rPr>
              <a:t>Най-добрите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бяха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наградени</a:t>
            </a:r>
            <a:r>
              <a:rPr lang="ru-RU" dirty="0">
                <a:solidFill>
                  <a:srgbClr val="002060"/>
                </a:solidFill>
              </a:rPr>
              <a:t>. </a:t>
            </a:r>
            <a:endParaRPr lang="bg-BG" dirty="0">
              <a:solidFill>
                <a:srgbClr val="002060"/>
              </a:solidFill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770" y="1787946"/>
            <a:ext cx="1601846" cy="21357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27" y="1787946"/>
            <a:ext cx="2008274" cy="1506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321" y="4941167"/>
            <a:ext cx="1569340" cy="20924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767" y="4567844"/>
            <a:ext cx="1460910" cy="1947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04" y="3179269"/>
            <a:ext cx="2008438" cy="1511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Картина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8" y="4358238"/>
            <a:ext cx="2183904" cy="1637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311" y="4218180"/>
            <a:ext cx="2943249" cy="23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9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459432"/>
            <a:ext cx="9144000" cy="7852602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453336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9" name="Закръглен правоъгълник 8"/>
          <p:cNvSpPr/>
          <p:nvPr/>
        </p:nvSpPr>
        <p:spPr>
          <a:xfrm>
            <a:off x="2357422" y="857232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авоъгълник с два заоблени срещуположни ъгъла 2"/>
          <p:cNvSpPr/>
          <p:nvPr/>
        </p:nvSpPr>
        <p:spPr>
          <a:xfrm>
            <a:off x="755576" y="476672"/>
            <a:ext cx="6264696" cy="937770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НА ДОБЪР ЧАС, МИЛИ БЪДЕЩИ ПЪРВОКЛАСНИЦИ 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5" name="Правоъгълник с два заоблени срещуположни ъгъла 4"/>
          <p:cNvSpPr/>
          <p:nvPr/>
        </p:nvSpPr>
        <p:spPr>
          <a:xfrm>
            <a:off x="2555776" y="1556792"/>
            <a:ext cx="3802174" cy="2736304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002060"/>
                </a:solidFill>
              </a:rPr>
              <a:t>Благодарим </a:t>
            </a:r>
            <a:r>
              <a:rPr lang="ru-RU" sz="2000" dirty="0" err="1">
                <a:solidFill>
                  <a:srgbClr val="002060"/>
                </a:solidFill>
              </a:rPr>
              <a:t>ви</a:t>
            </a:r>
            <a:r>
              <a:rPr lang="ru-RU" sz="2000" dirty="0">
                <a:solidFill>
                  <a:srgbClr val="002060"/>
                </a:solidFill>
              </a:rPr>
              <a:t>, </a:t>
            </a:r>
            <a:r>
              <a:rPr lang="ru-RU" sz="2000" dirty="0" err="1">
                <a:solidFill>
                  <a:srgbClr val="002060"/>
                </a:solidFill>
              </a:rPr>
              <a:t>прекрасни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деца</a:t>
            </a:r>
            <a:r>
              <a:rPr lang="ru-RU" sz="2000" dirty="0">
                <a:solidFill>
                  <a:srgbClr val="002060"/>
                </a:solidFill>
              </a:rPr>
              <a:t>, че </a:t>
            </a:r>
            <a:r>
              <a:rPr lang="ru-RU" sz="2000" dirty="0" err="1">
                <a:solidFill>
                  <a:srgbClr val="002060"/>
                </a:solidFill>
              </a:rPr>
              <a:t>бяхме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заедно</a:t>
            </a:r>
            <a:r>
              <a:rPr lang="ru-RU" sz="2000" dirty="0">
                <a:solidFill>
                  <a:srgbClr val="002060"/>
                </a:solidFill>
              </a:rPr>
              <a:t>!</a:t>
            </a:r>
          </a:p>
          <a:p>
            <a:r>
              <a:rPr lang="ru-RU" sz="2000" dirty="0" err="1">
                <a:solidFill>
                  <a:srgbClr val="002060"/>
                </a:solidFill>
              </a:rPr>
              <a:t>Бъдете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здрави</a:t>
            </a:r>
            <a:r>
              <a:rPr lang="ru-RU" sz="2000" dirty="0">
                <a:solidFill>
                  <a:srgbClr val="002060"/>
                </a:solidFill>
              </a:rPr>
              <a:t> и </a:t>
            </a:r>
            <a:r>
              <a:rPr lang="ru-RU" sz="2000" dirty="0" err="1">
                <a:solidFill>
                  <a:srgbClr val="002060"/>
                </a:solidFill>
              </a:rPr>
              <a:t>щастливи</a:t>
            </a:r>
            <a:r>
              <a:rPr lang="ru-RU" sz="2000" dirty="0">
                <a:solidFill>
                  <a:srgbClr val="002060"/>
                </a:solidFill>
              </a:rPr>
              <a:t>!</a:t>
            </a:r>
          </a:p>
          <a:p>
            <a:r>
              <a:rPr lang="ru-RU" sz="2000" dirty="0" err="1">
                <a:solidFill>
                  <a:srgbClr val="002060"/>
                </a:solidFill>
              </a:rPr>
              <a:t>Бъдете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любознателни</a:t>
            </a:r>
            <a:r>
              <a:rPr lang="ru-RU" sz="2000" dirty="0">
                <a:solidFill>
                  <a:srgbClr val="002060"/>
                </a:solidFill>
              </a:rPr>
              <a:t> и </a:t>
            </a:r>
            <a:r>
              <a:rPr lang="ru-RU" sz="2000" dirty="0" smtClean="0">
                <a:solidFill>
                  <a:srgbClr val="002060"/>
                </a:solidFill>
              </a:rPr>
              <a:t>смели! </a:t>
            </a:r>
            <a:r>
              <a:rPr lang="ru-RU" sz="2000" dirty="0" err="1" smtClean="0">
                <a:solidFill>
                  <a:srgbClr val="002060"/>
                </a:solidFill>
              </a:rPr>
              <a:t>Винаги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бъдете</a:t>
            </a:r>
            <a:r>
              <a:rPr lang="ru-RU" sz="2000" dirty="0">
                <a:solidFill>
                  <a:srgbClr val="002060"/>
                </a:solidFill>
              </a:rPr>
              <a:t> сред </a:t>
            </a:r>
            <a:r>
              <a:rPr lang="ru-RU" sz="2000" dirty="0" err="1" smtClean="0">
                <a:solidFill>
                  <a:srgbClr val="002060"/>
                </a:solidFill>
              </a:rPr>
              <a:t>най-добрите</a:t>
            </a:r>
            <a:r>
              <a:rPr lang="ru-RU" sz="2000" dirty="0" smtClean="0">
                <a:solidFill>
                  <a:srgbClr val="002060"/>
                </a:solidFill>
              </a:rPr>
              <a:t> и </a:t>
            </a:r>
            <a:r>
              <a:rPr lang="ru-RU" sz="2000" dirty="0" err="1">
                <a:solidFill>
                  <a:srgbClr val="002060"/>
                </a:solidFill>
              </a:rPr>
              <a:t>преследвайте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мечтите</a:t>
            </a:r>
            <a:r>
              <a:rPr lang="ru-RU" sz="2000" dirty="0">
                <a:solidFill>
                  <a:srgbClr val="002060"/>
                </a:solidFill>
              </a:rPr>
              <a:t> си!</a:t>
            </a:r>
            <a:endParaRPr lang="bg-BG" sz="2000" dirty="0">
              <a:solidFill>
                <a:srgbClr val="002060"/>
              </a:solidFill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4586107"/>
            <a:ext cx="3633819" cy="24244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45" y="4592603"/>
            <a:ext cx="3296527" cy="2420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22" y="1656184"/>
            <a:ext cx="1977684" cy="2636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6" y="1892370"/>
            <a:ext cx="1864116" cy="2485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авоъгълник с два заоблени срещуположни ъгъла 11"/>
          <p:cNvSpPr/>
          <p:nvPr/>
        </p:nvSpPr>
        <p:spPr>
          <a:xfrm>
            <a:off x="611560" y="116632"/>
            <a:ext cx="6624736" cy="1656184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rgbClr val="002060"/>
                </a:solidFill>
              </a:rPr>
              <a:t>В </a:t>
            </a:r>
            <a:r>
              <a:rPr lang="ru-RU" sz="2000" b="1" dirty="0" err="1" smtClean="0">
                <a:solidFill>
                  <a:srgbClr val="002060"/>
                </a:solidFill>
              </a:rPr>
              <a:t>търсене</a:t>
            </a:r>
            <a:r>
              <a:rPr lang="ru-RU" sz="2000" b="1" dirty="0" smtClean="0">
                <a:solidFill>
                  <a:srgbClr val="002060"/>
                </a:solidFill>
              </a:rPr>
              <a:t> на нови подходи и </a:t>
            </a:r>
            <a:r>
              <a:rPr lang="ru-RU" sz="2000" b="1" dirty="0" err="1" smtClean="0">
                <a:solidFill>
                  <a:srgbClr val="002060"/>
                </a:solidFill>
              </a:rPr>
              <a:t>форми</a:t>
            </a:r>
            <a:r>
              <a:rPr lang="ru-RU" sz="2000" b="1" dirty="0" smtClean="0">
                <a:solidFill>
                  <a:srgbClr val="002060"/>
                </a:solidFill>
              </a:rPr>
              <a:t> на работа , </a:t>
            </a:r>
            <a:r>
              <a:rPr lang="ru-RU" sz="2000" b="1" dirty="0" err="1" smtClean="0">
                <a:solidFill>
                  <a:srgbClr val="002060"/>
                </a:solidFill>
              </a:rPr>
              <a:t>гарантиращи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по-високо</a:t>
            </a:r>
            <a:r>
              <a:rPr lang="ru-RU" sz="2000" b="1" dirty="0" smtClean="0">
                <a:solidFill>
                  <a:srgbClr val="002060"/>
                </a:solidFill>
              </a:rPr>
              <a:t> качество на </a:t>
            </a:r>
            <a:r>
              <a:rPr lang="ru-RU" sz="2000" b="1" dirty="0" err="1" smtClean="0">
                <a:solidFill>
                  <a:srgbClr val="002060"/>
                </a:solidFill>
              </a:rPr>
              <a:t>възпитателно-образователния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процес</a:t>
            </a:r>
            <a:r>
              <a:rPr lang="ru-RU" sz="2000" b="1" dirty="0" smtClean="0">
                <a:solidFill>
                  <a:srgbClr val="002060"/>
                </a:solidFill>
              </a:rPr>
              <a:t>,  ДГ «</a:t>
            </a:r>
            <a:r>
              <a:rPr lang="ru-RU" sz="2000" b="1" dirty="0" err="1" smtClean="0">
                <a:solidFill>
                  <a:srgbClr val="002060"/>
                </a:solidFill>
              </a:rPr>
              <a:t>Еделвайс</a:t>
            </a:r>
            <a:r>
              <a:rPr lang="ru-RU" sz="2000" b="1" dirty="0" smtClean="0">
                <a:solidFill>
                  <a:srgbClr val="002060"/>
                </a:solidFill>
              </a:rPr>
              <a:t>» </a:t>
            </a:r>
            <a:r>
              <a:rPr lang="ru-RU" sz="2000" b="1" dirty="0" err="1" smtClean="0">
                <a:solidFill>
                  <a:srgbClr val="002060"/>
                </a:solidFill>
              </a:rPr>
              <a:t>участва</a:t>
            </a:r>
            <a:r>
              <a:rPr lang="ru-RU" sz="2000" b="1" dirty="0" smtClean="0">
                <a:solidFill>
                  <a:srgbClr val="002060"/>
                </a:solidFill>
              </a:rPr>
              <a:t> в </a:t>
            </a:r>
            <a:r>
              <a:rPr lang="ru-RU" sz="2000" b="1" dirty="0" err="1" smtClean="0">
                <a:solidFill>
                  <a:srgbClr val="002060"/>
                </a:solidFill>
              </a:rPr>
              <a:t>различни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проекти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2" y="2060848"/>
            <a:ext cx="2205848" cy="16543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89977"/>
            <a:ext cx="1886458" cy="25169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10" name="Правоъгълник с два заоблени срещуположни ъгъла 9"/>
          <p:cNvSpPr/>
          <p:nvPr/>
        </p:nvSpPr>
        <p:spPr>
          <a:xfrm>
            <a:off x="5882975" y="2182462"/>
            <a:ext cx="2399192" cy="1512168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</a:rPr>
              <a:t>1. ПРОЕКТ ЗА ФИЗИЧЕСКО ВЪЗПИТАНИЕ И СПОРТ НА ДЕЦАТА В ДЕТСКИТЕ ГРАДИНИ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Правоъгълник с два заоблени срещуположни ъгъла 4"/>
          <p:cNvSpPr/>
          <p:nvPr/>
        </p:nvSpPr>
        <p:spPr>
          <a:xfrm>
            <a:off x="6084168" y="3989977"/>
            <a:ext cx="2520280" cy="1743279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2060"/>
                </a:solidFill>
              </a:rPr>
              <a:t>2. НАЦИОНАЛНА ПРОГРАМА  «БЕЗ СВОБОДЕН ЧАС В ДЕТСКАТА ГРАДИНА»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647" y="1787415"/>
            <a:ext cx="2952328" cy="236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386" y="3789040"/>
            <a:ext cx="2454788" cy="3064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36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700" y="-1012985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165304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авоъгълник с два заоблени срещуположни ъгъла 11"/>
          <p:cNvSpPr/>
          <p:nvPr/>
        </p:nvSpPr>
        <p:spPr>
          <a:xfrm>
            <a:off x="5851862" y="2009134"/>
            <a:ext cx="3166158" cy="1991751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</a:rPr>
              <a:t>4. </a:t>
            </a:r>
            <a:r>
              <a:rPr lang="ru-RU" b="1" dirty="0">
                <a:solidFill>
                  <a:srgbClr val="002060"/>
                </a:solidFill>
              </a:rPr>
              <a:t>НАЦИОНАЛНА ПРОГРАМА  </a:t>
            </a:r>
            <a:r>
              <a:rPr lang="ru-RU" b="1" dirty="0" smtClean="0">
                <a:solidFill>
                  <a:srgbClr val="002060"/>
                </a:solidFill>
              </a:rPr>
              <a:t>«ОСИГУРЯВАНЕ НА СЪВРЕМЕННА ОБРАЗОВАТЕЛНА СРЕДА» - 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модул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«ПЛОЩАДКИ ЗА ОБУЧЕНИЕ ПО БДП»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92526"/>
            <a:ext cx="3069970" cy="23024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657" y="-305376"/>
            <a:ext cx="1828673" cy="24382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авоъгълник с два заоблени срещуположни ъгъла 9"/>
          <p:cNvSpPr/>
          <p:nvPr/>
        </p:nvSpPr>
        <p:spPr>
          <a:xfrm>
            <a:off x="5956501" y="24473"/>
            <a:ext cx="3168352" cy="1791388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2060"/>
                </a:solidFill>
              </a:rPr>
              <a:t>3. НАЦИОНАЛНА ПРОГРАМА «УСПЯВАМЕ ЗАЕДНО» – </a:t>
            </a:r>
            <a:r>
              <a:rPr lang="ru-RU" b="1" dirty="0" err="1">
                <a:solidFill>
                  <a:srgbClr val="002060"/>
                </a:solidFill>
              </a:rPr>
              <a:t>модул</a:t>
            </a:r>
            <a:r>
              <a:rPr lang="ru-RU" b="1" dirty="0">
                <a:solidFill>
                  <a:srgbClr val="002060"/>
                </a:solidFill>
              </a:rPr>
              <a:t> «ХУБАВО Е В ДЕТСКАТА ГРАДИНА»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726814" cy="298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авоъгълник с два заоблени срещуположни ъгъла 11"/>
          <p:cNvSpPr/>
          <p:nvPr/>
        </p:nvSpPr>
        <p:spPr>
          <a:xfrm>
            <a:off x="4845454" y="4194050"/>
            <a:ext cx="4172566" cy="2369477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</a:rPr>
              <a:t>5.  </a:t>
            </a:r>
            <a:r>
              <a:rPr lang="ru-RU" b="1" dirty="0">
                <a:solidFill>
                  <a:srgbClr val="002060"/>
                </a:solidFill>
              </a:rPr>
              <a:t>ОПЕРАТИВНА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ПРОГРАМА „НАУКА И ОБРАЗОВАНИЕ ЗА ИНТЕЛИГЕНТЕН РАСТЕЖ“ 2014 - 2020 Г., </a:t>
            </a:r>
            <a:r>
              <a:rPr lang="ru-RU" b="1" dirty="0">
                <a:solidFill>
                  <a:srgbClr val="002060"/>
                </a:solidFill>
              </a:rPr>
              <a:t>ПРОЕКТ „АКТИВНО ПРИОБЩАВАНЕ В СИСТЕМАТА НА ПРЕДУЧИЛИЩНОТО ОБРАЗОВАНИЕ</a:t>
            </a:r>
            <a:r>
              <a:rPr lang="ru-RU" b="1" dirty="0" smtClean="0">
                <a:solidFill>
                  <a:srgbClr val="002060"/>
                </a:solidFill>
              </a:rPr>
              <a:t>“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85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1476" y="-653290"/>
            <a:ext cx="9144000" cy="7852602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300790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sp>
        <p:nvSpPr>
          <p:cNvPr id="9" name="Закръглен правоъгълник 8"/>
          <p:cNvSpPr/>
          <p:nvPr/>
        </p:nvSpPr>
        <p:spPr>
          <a:xfrm>
            <a:off x="3707904" y="836712"/>
            <a:ext cx="864096" cy="4320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авоъгълник с два заоблени срещуположни ъгъла 2"/>
          <p:cNvSpPr/>
          <p:nvPr/>
        </p:nvSpPr>
        <p:spPr>
          <a:xfrm>
            <a:off x="899592" y="188640"/>
            <a:ext cx="5751520" cy="1462472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err="1">
                <a:solidFill>
                  <a:srgbClr val="002060"/>
                </a:solidFill>
              </a:rPr>
              <a:t>Обединени</a:t>
            </a:r>
            <a:r>
              <a:rPr lang="ru-RU" sz="2000" b="1" dirty="0">
                <a:solidFill>
                  <a:srgbClr val="002060"/>
                </a:solidFill>
              </a:rPr>
              <a:t> около </a:t>
            </a:r>
            <a:r>
              <a:rPr lang="ru-RU" sz="2000" b="1" dirty="0" err="1">
                <a:solidFill>
                  <a:srgbClr val="002060"/>
                </a:solidFill>
              </a:rPr>
              <a:t>идеята</a:t>
            </a:r>
            <a:r>
              <a:rPr lang="ru-RU" sz="2000" b="1" dirty="0">
                <a:solidFill>
                  <a:srgbClr val="002060"/>
                </a:solidFill>
              </a:rPr>
              <a:t> за </a:t>
            </a:r>
            <a:r>
              <a:rPr lang="ru-RU" sz="2000" b="1" dirty="0" err="1">
                <a:solidFill>
                  <a:srgbClr val="002060"/>
                </a:solidFill>
              </a:rPr>
              <a:t>възпитаване</a:t>
            </a:r>
            <a:r>
              <a:rPr lang="ru-RU" sz="2000" b="1" dirty="0">
                <a:solidFill>
                  <a:srgbClr val="002060"/>
                </a:solidFill>
              </a:rPr>
              <a:t> на </a:t>
            </a:r>
            <a:r>
              <a:rPr lang="ru-RU" sz="2000" b="1" dirty="0" err="1">
                <a:solidFill>
                  <a:srgbClr val="002060"/>
                </a:solidFill>
              </a:rPr>
              <a:t>успешни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деца</a:t>
            </a:r>
            <a:r>
              <a:rPr lang="ru-RU" sz="2000" b="1" dirty="0" smtClean="0">
                <a:solidFill>
                  <a:srgbClr val="002060"/>
                </a:solidFill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</a:rPr>
              <a:t>колективът</a:t>
            </a:r>
            <a:r>
              <a:rPr lang="ru-RU" sz="2000" b="1" dirty="0" smtClean="0">
                <a:solidFill>
                  <a:srgbClr val="002060"/>
                </a:solidFill>
              </a:rPr>
              <a:t> на </a:t>
            </a:r>
            <a:r>
              <a:rPr lang="ru-RU" sz="2000" b="1" dirty="0" err="1" smtClean="0">
                <a:solidFill>
                  <a:srgbClr val="002060"/>
                </a:solidFill>
              </a:rPr>
              <a:t>детското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заведние</a:t>
            </a:r>
            <a:r>
              <a:rPr lang="ru-RU" sz="2000" b="1" dirty="0" smtClean="0">
                <a:solidFill>
                  <a:srgbClr val="002060"/>
                </a:solidFill>
              </a:rPr>
              <a:t> се стреми </a:t>
            </a:r>
            <a:r>
              <a:rPr lang="ru-RU" sz="2000" b="1" dirty="0" err="1" smtClean="0">
                <a:solidFill>
                  <a:srgbClr val="002060"/>
                </a:solidFill>
              </a:rPr>
              <a:t>към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задълбочаване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на </a:t>
            </a:r>
            <a:r>
              <a:rPr lang="ru-RU" sz="2000" b="1" dirty="0" err="1">
                <a:solidFill>
                  <a:srgbClr val="002060"/>
                </a:solidFill>
              </a:rPr>
              <a:t>контактите</a:t>
            </a:r>
            <a:r>
              <a:rPr lang="ru-RU" sz="2000" b="1" dirty="0">
                <a:solidFill>
                  <a:srgbClr val="002060"/>
                </a:solidFill>
              </a:rPr>
              <a:t> с </a:t>
            </a:r>
            <a:r>
              <a:rPr lang="ru-RU" sz="2000" b="1" dirty="0" err="1">
                <a:solidFill>
                  <a:srgbClr val="002060"/>
                </a:solidFill>
              </a:rPr>
              <a:t>обществени</a:t>
            </a:r>
            <a:r>
              <a:rPr lang="ru-RU" sz="2000" b="1" dirty="0">
                <a:solidFill>
                  <a:srgbClr val="002060"/>
                </a:solidFill>
              </a:rPr>
              <a:t> организации и </a:t>
            </a:r>
            <a:r>
              <a:rPr lang="ru-RU" sz="2000" b="1" dirty="0" smtClean="0">
                <a:solidFill>
                  <a:srgbClr val="002060"/>
                </a:solidFill>
              </a:rPr>
              <a:t>институции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Правоъгълник с два заоблени срещуположни ъгъла 6"/>
          <p:cNvSpPr/>
          <p:nvPr/>
        </p:nvSpPr>
        <p:spPr>
          <a:xfrm>
            <a:off x="4572000" y="1908789"/>
            <a:ext cx="4392488" cy="2600331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002060"/>
                </a:solidFill>
              </a:rPr>
              <a:t> </a:t>
            </a:r>
            <a:endParaRPr lang="ru-RU" sz="2000" dirty="0" smtClean="0">
              <a:solidFill>
                <a:srgbClr val="002060"/>
              </a:solidFill>
            </a:endParaRPr>
          </a:p>
          <a:p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ДГ </a:t>
            </a:r>
            <a:r>
              <a:rPr lang="ru-RU" sz="2000" dirty="0">
                <a:solidFill>
                  <a:srgbClr val="002060"/>
                </a:solidFill>
              </a:rPr>
              <a:t>«</a:t>
            </a:r>
            <a:r>
              <a:rPr lang="ru-RU" sz="2000" dirty="0" err="1">
                <a:solidFill>
                  <a:srgbClr val="002060"/>
                </a:solidFill>
              </a:rPr>
              <a:t>Еделвайс</a:t>
            </a:r>
            <a:r>
              <a:rPr lang="ru-RU" sz="2000" dirty="0">
                <a:solidFill>
                  <a:srgbClr val="002060"/>
                </a:solidFill>
              </a:rPr>
              <a:t>» </a:t>
            </a:r>
            <a:r>
              <a:rPr lang="ru-RU" sz="2000" dirty="0" err="1">
                <a:solidFill>
                  <a:srgbClr val="002060"/>
                </a:solidFill>
              </a:rPr>
              <a:t>работи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съвместно</a:t>
            </a:r>
            <a:r>
              <a:rPr lang="ru-RU" sz="2000" dirty="0">
                <a:solidFill>
                  <a:srgbClr val="002060"/>
                </a:solidFill>
              </a:rPr>
              <a:t> с </a:t>
            </a:r>
            <a:r>
              <a:rPr lang="ru-RU" sz="2000" dirty="0" smtClean="0">
                <a:solidFill>
                  <a:srgbClr val="002060"/>
                </a:solidFill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err="1">
                <a:solidFill>
                  <a:srgbClr val="002060"/>
                </a:solidFill>
              </a:rPr>
              <a:t>Регионална</a:t>
            </a:r>
            <a:r>
              <a:rPr lang="ru-RU" sz="2000" dirty="0">
                <a:solidFill>
                  <a:srgbClr val="002060"/>
                </a:solidFill>
              </a:rPr>
              <a:t> библиотека "</a:t>
            </a:r>
            <a:r>
              <a:rPr lang="ru-RU" sz="2000" dirty="0" err="1">
                <a:solidFill>
                  <a:srgbClr val="002060"/>
                </a:solidFill>
              </a:rPr>
              <a:t>Емануил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Попдимитров</a:t>
            </a:r>
            <a:r>
              <a:rPr lang="ru-RU" sz="2000" dirty="0">
                <a:solidFill>
                  <a:srgbClr val="002060"/>
                </a:solidFill>
              </a:rPr>
              <a:t>"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</a:rPr>
              <a:t>ОУ </a:t>
            </a:r>
            <a:r>
              <a:rPr lang="ru-RU" sz="2000" dirty="0">
                <a:solidFill>
                  <a:srgbClr val="002060"/>
                </a:solidFill>
              </a:rPr>
              <a:t>«Св. св. </a:t>
            </a:r>
            <a:r>
              <a:rPr lang="ru-RU" sz="2000" dirty="0" err="1">
                <a:solidFill>
                  <a:srgbClr val="002060"/>
                </a:solidFill>
              </a:rPr>
              <a:t>Кирил</a:t>
            </a:r>
            <a:r>
              <a:rPr lang="ru-RU" sz="2000" dirty="0">
                <a:solidFill>
                  <a:srgbClr val="002060"/>
                </a:solidFill>
              </a:rPr>
              <a:t> и </a:t>
            </a:r>
            <a:r>
              <a:rPr lang="ru-RU" sz="2000" dirty="0" err="1">
                <a:solidFill>
                  <a:srgbClr val="002060"/>
                </a:solidFill>
              </a:rPr>
              <a:t>Методий</a:t>
            </a:r>
            <a:r>
              <a:rPr lang="ru-RU" sz="2000" dirty="0">
                <a:solidFill>
                  <a:srgbClr val="002060"/>
                </a:solidFill>
              </a:rPr>
              <a:t>»,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</a:rPr>
              <a:t>ОУ «</a:t>
            </a:r>
            <a:r>
              <a:rPr lang="ru-RU" sz="2000" dirty="0" err="1">
                <a:solidFill>
                  <a:srgbClr val="002060"/>
                </a:solidFill>
              </a:rPr>
              <a:t>Христо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Ботев</a:t>
            </a:r>
            <a:r>
              <a:rPr lang="ru-RU" sz="2000" dirty="0">
                <a:solidFill>
                  <a:srgbClr val="002060"/>
                </a:solidFill>
              </a:rPr>
              <a:t>»,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err="1">
                <a:solidFill>
                  <a:srgbClr val="002060"/>
                </a:solidFill>
              </a:rPr>
              <a:t>Регионална</a:t>
            </a:r>
            <a:r>
              <a:rPr lang="ru-RU" sz="2000" dirty="0">
                <a:solidFill>
                  <a:srgbClr val="002060"/>
                </a:solidFill>
              </a:rPr>
              <a:t> дирекция по горите гр. </a:t>
            </a:r>
            <a:r>
              <a:rPr lang="ru-RU" sz="2000" dirty="0" err="1">
                <a:solidFill>
                  <a:srgbClr val="002060"/>
                </a:solidFill>
              </a:rPr>
              <a:t>Кюстендил</a:t>
            </a:r>
            <a:r>
              <a:rPr lang="ru-RU" sz="2000" dirty="0">
                <a:solidFill>
                  <a:srgbClr val="002060"/>
                </a:solidFill>
              </a:rPr>
              <a:t> и др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</a:p>
          <a:p>
            <a:endParaRPr lang="ru-RU" sz="2000" dirty="0" smtClean="0">
              <a:solidFill>
                <a:srgbClr val="002060"/>
              </a:solidFill>
            </a:endParaRPr>
          </a:p>
          <a:p>
            <a:endParaRPr lang="ru-RU" sz="2000" dirty="0">
              <a:solidFill>
                <a:srgbClr val="002060"/>
              </a:solidFill>
            </a:endParaRP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0" name="Картина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47" y="1940690"/>
            <a:ext cx="1985349" cy="26443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1" y="4515156"/>
            <a:ext cx="2766069" cy="2074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139" y="4509120"/>
            <a:ext cx="3408135" cy="270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3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603448"/>
            <a:ext cx="9144000" cy="7852602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300790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sp>
        <p:nvSpPr>
          <p:cNvPr id="9" name="Закръглен правоъгълник 8"/>
          <p:cNvSpPr/>
          <p:nvPr/>
        </p:nvSpPr>
        <p:spPr>
          <a:xfrm>
            <a:off x="2357422" y="857232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авоъгълник с два заоблени срещуположни ъгъла 2"/>
          <p:cNvSpPr/>
          <p:nvPr/>
        </p:nvSpPr>
        <p:spPr>
          <a:xfrm>
            <a:off x="971600" y="1"/>
            <a:ext cx="5386350" cy="980728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СРЕЩА-РАЗГОВОР  С ПРЕДСТАВИТЕЛ 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НА КАТ – ПЪТНА ПОЛИЦИЯ ГР. КЮСТЕНДИЛ 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7" name="Правоъгълник с два заоблени срещуположни ъгъла 6"/>
          <p:cNvSpPr/>
          <p:nvPr/>
        </p:nvSpPr>
        <p:spPr>
          <a:xfrm>
            <a:off x="395536" y="4005063"/>
            <a:ext cx="4032448" cy="1944217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rgbClr val="002060"/>
                </a:solidFill>
              </a:rPr>
              <a:t>ФУТБОЛНИЯ ТРЕНЬОР КИРИЛ МИЦОВ И УЧЕНИЦИ ОТ СУ «ВАСИЛ ЛЕВСКИ» ПРИ ДЕЦАТА </a:t>
            </a:r>
            <a:r>
              <a:rPr lang="ru-RU" sz="2000" b="1" dirty="0" smtClean="0">
                <a:solidFill>
                  <a:srgbClr val="002060"/>
                </a:solidFill>
              </a:rPr>
              <a:t>ОТ ГРУПИТЕ </a:t>
            </a:r>
            <a:r>
              <a:rPr lang="ru-RU" sz="2000" b="1" dirty="0">
                <a:solidFill>
                  <a:srgbClr val="002060"/>
                </a:solidFill>
              </a:rPr>
              <a:t>«МЕЧО», «ЗВЪНЧЕ» И «КАТЕРИЧКА»</a:t>
            </a:r>
          </a:p>
        </p:txBody>
      </p:sp>
      <p:pic>
        <p:nvPicPr>
          <p:cNvPr id="8" name="Картина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22" y="1135837"/>
            <a:ext cx="1906112" cy="25414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35837"/>
            <a:ext cx="1784543" cy="23793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188" y="3929587"/>
            <a:ext cx="2462213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520" y="2237346"/>
            <a:ext cx="2232599" cy="279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65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459432"/>
            <a:ext cx="9144000" cy="7852602"/>
          </a:xfrm>
          <a:solidFill>
            <a:srgbClr val="C6D5E8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300790"/>
            <a:ext cx="3571900" cy="87262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sp>
        <p:nvSpPr>
          <p:cNvPr id="9" name="Закръглен правоъгълник 8"/>
          <p:cNvSpPr/>
          <p:nvPr/>
        </p:nvSpPr>
        <p:spPr>
          <a:xfrm>
            <a:off x="2357422" y="857232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авоъгълник с два заоблени срещуположни ъгъла 2"/>
          <p:cNvSpPr/>
          <p:nvPr/>
        </p:nvSpPr>
        <p:spPr>
          <a:xfrm>
            <a:off x="539552" y="0"/>
            <a:ext cx="6408712" cy="1772816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bg-BG" sz="2000" b="1" dirty="0" smtClean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bg-BG" sz="2000" b="1" dirty="0" smtClean="0">
                <a:solidFill>
                  <a:srgbClr val="002060"/>
                </a:solidFill>
              </a:rPr>
              <a:t>ГОСТУВАНЕ НА ОРКЕСТЪР "ПАУТАЛИЯ"</a:t>
            </a:r>
            <a:r>
              <a:rPr lang="ru-RU" sz="2000" b="1" dirty="0" smtClean="0">
                <a:solidFill>
                  <a:srgbClr val="002060"/>
                </a:solidFill>
              </a:rPr>
              <a:t>  </a:t>
            </a:r>
          </a:p>
          <a:p>
            <a:r>
              <a:rPr lang="ru-RU" sz="2000" b="1" dirty="0" err="1" smtClean="0">
                <a:solidFill>
                  <a:srgbClr val="002060"/>
                </a:solidFill>
              </a:rPr>
              <a:t>децата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oт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групи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«</a:t>
            </a:r>
            <a:r>
              <a:rPr lang="ru-RU" sz="2000" b="1" dirty="0" err="1" smtClean="0">
                <a:solidFill>
                  <a:srgbClr val="002060"/>
                </a:solidFill>
              </a:rPr>
              <a:t>Звездичка</a:t>
            </a:r>
            <a:r>
              <a:rPr lang="ru-RU" sz="2000" b="1" dirty="0" smtClean="0">
                <a:solidFill>
                  <a:srgbClr val="002060"/>
                </a:solidFill>
              </a:rPr>
              <a:t>», «</a:t>
            </a:r>
            <a:r>
              <a:rPr lang="ru-RU" sz="2000" b="1" dirty="0" err="1" smtClean="0">
                <a:solidFill>
                  <a:srgbClr val="002060"/>
                </a:solidFill>
              </a:rPr>
              <a:t>Звънче</a:t>
            </a:r>
            <a:r>
              <a:rPr lang="ru-RU" sz="2000" b="1" dirty="0" smtClean="0">
                <a:solidFill>
                  <a:srgbClr val="002060"/>
                </a:solidFill>
              </a:rPr>
              <a:t>», «</a:t>
            </a:r>
            <a:r>
              <a:rPr lang="ru-RU" sz="2000" b="1" dirty="0" err="1" smtClean="0">
                <a:solidFill>
                  <a:srgbClr val="002060"/>
                </a:solidFill>
              </a:rPr>
              <a:t>Мечо</a:t>
            </a:r>
            <a:r>
              <a:rPr lang="ru-RU" sz="2000" b="1" dirty="0" smtClean="0">
                <a:solidFill>
                  <a:srgbClr val="002060"/>
                </a:solidFill>
              </a:rPr>
              <a:t>» и «</a:t>
            </a:r>
            <a:r>
              <a:rPr lang="ru-RU" sz="2000" b="1" dirty="0" err="1" smtClean="0">
                <a:solidFill>
                  <a:srgbClr val="002060"/>
                </a:solidFill>
              </a:rPr>
              <a:t>Катеричка</a:t>
            </a:r>
            <a:r>
              <a:rPr lang="ru-RU" sz="2000" b="1" dirty="0" smtClean="0">
                <a:solidFill>
                  <a:srgbClr val="002060"/>
                </a:solidFill>
              </a:rPr>
              <a:t>» </a:t>
            </a:r>
            <a:r>
              <a:rPr lang="ru-RU" sz="2000" b="1" dirty="0">
                <a:solidFill>
                  <a:srgbClr val="002060"/>
                </a:solidFill>
              </a:rPr>
              <a:t>се </a:t>
            </a:r>
            <a:r>
              <a:rPr lang="ru-RU" sz="2000" b="1" dirty="0" err="1">
                <a:solidFill>
                  <a:srgbClr val="002060"/>
                </a:solidFill>
              </a:rPr>
              <a:t>запознаха</a:t>
            </a:r>
            <a:r>
              <a:rPr lang="ru-RU" sz="2000" b="1" dirty="0">
                <a:solidFill>
                  <a:srgbClr val="002060"/>
                </a:solidFill>
              </a:rPr>
              <a:t> с </a:t>
            </a:r>
            <a:r>
              <a:rPr lang="ru-RU" sz="2000" b="1" dirty="0" err="1">
                <a:solidFill>
                  <a:srgbClr val="002060"/>
                </a:solidFill>
              </a:rPr>
              <a:t>професията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на </a:t>
            </a:r>
            <a:r>
              <a:rPr lang="ru-RU" sz="2000" b="1" dirty="0" err="1" smtClean="0">
                <a:solidFill>
                  <a:srgbClr val="002060"/>
                </a:solidFill>
              </a:rPr>
              <a:t>музиканта</a:t>
            </a:r>
            <a:r>
              <a:rPr lang="ru-RU" sz="2000" b="1" dirty="0" smtClean="0">
                <a:solidFill>
                  <a:srgbClr val="002060"/>
                </a:solidFill>
              </a:rPr>
              <a:t>, с </a:t>
            </a:r>
            <a:r>
              <a:rPr lang="ru-RU" sz="2000" b="1" dirty="0" err="1">
                <a:solidFill>
                  <a:srgbClr val="002060"/>
                </a:solidFill>
              </a:rPr>
              <a:t>музикалните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инструменти</a:t>
            </a:r>
            <a:r>
              <a:rPr lang="ru-RU" sz="2000" b="1" dirty="0">
                <a:solidFill>
                  <a:srgbClr val="002060"/>
                </a:solidFill>
              </a:rPr>
              <a:t> и </a:t>
            </a:r>
            <a:r>
              <a:rPr lang="ru-RU" sz="2000" b="1" dirty="0" err="1">
                <a:solidFill>
                  <a:srgbClr val="002060"/>
                </a:solidFill>
              </a:rPr>
              <a:t>спецификата</a:t>
            </a:r>
            <a:r>
              <a:rPr lang="ru-RU" sz="2000" b="1" dirty="0">
                <a:solidFill>
                  <a:srgbClr val="002060"/>
                </a:solidFill>
              </a:rPr>
              <a:t> на </a:t>
            </a:r>
            <a:r>
              <a:rPr lang="ru-RU" sz="2000" b="1" dirty="0" err="1">
                <a:solidFill>
                  <a:srgbClr val="002060"/>
                </a:solidFill>
              </a:rPr>
              <a:t>тяхното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звучене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endParaRPr lang="ru-RU" sz="2000" b="1" dirty="0">
              <a:solidFill>
                <a:srgbClr val="002060"/>
              </a:solidFill>
            </a:endParaRPr>
          </a:p>
          <a:p>
            <a:endParaRPr lang="ru-RU" sz="2000" b="1" dirty="0" smtClean="0">
              <a:solidFill>
                <a:srgbClr val="002060"/>
              </a:solidFill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71" y="2348880"/>
            <a:ext cx="3741488" cy="28061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293096"/>
            <a:ext cx="3815187" cy="22998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69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603448"/>
            <a:ext cx="9144000" cy="7852602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300790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sp>
        <p:nvSpPr>
          <p:cNvPr id="9" name="Закръглен правоъгълник 8"/>
          <p:cNvSpPr/>
          <p:nvPr/>
        </p:nvSpPr>
        <p:spPr>
          <a:xfrm>
            <a:off x="2357422" y="857232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авоъгълник с два заоблени срещуположни ъгъла 2"/>
          <p:cNvSpPr/>
          <p:nvPr/>
        </p:nvSpPr>
        <p:spPr>
          <a:xfrm>
            <a:off x="827584" y="0"/>
            <a:ext cx="6696744" cy="1118673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ПО СЛУЧАЙ НАЦИОНАЛНАТА СЕДМИЦА НА ЧЕТЕНЕТО, ДЕЦАТА ОТ ГРУПА «ПАТИЛАНЦИ» ПОСЕТИХА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 НЧ «ДИМИТЪР КАЛЯШКИ»</a:t>
            </a:r>
            <a:endParaRPr lang="bg-BG" sz="2000" b="1" dirty="0">
              <a:solidFill>
                <a:srgbClr val="002060"/>
              </a:solidFill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22" y="1414443"/>
            <a:ext cx="2398045" cy="17985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077" y="1555010"/>
            <a:ext cx="2497595" cy="18731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авоъгълник с два заоблени срещуположни ъгъла 9"/>
          <p:cNvSpPr/>
          <p:nvPr/>
        </p:nvSpPr>
        <p:spPr>
          <a:xfrm>
            <a:off x="1259632" y="3573016"/>
            <a:ext cx="5598384" cy="864096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СЕДМИЦА НА ЧЕТЕНЕТО В  ГРУПА «ЩУРЧЕ»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869" y="4434764"/>
            <a:ext cx="3241006" cy="257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2" y="4485198"/>
            <a:ext cx="3124248" cy="248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33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603448"/>
            <a:ext cx="9144000" cy="7852602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300790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sp>
        <p:nvSpPr>
          <p:cNvPr id="9" name="Закръглен правоъгълник 8"/>
          <p:cNvSpPr/>
          <p:nvPr/>
        </p:nvSpPr>
        <p:spPr>
          <a:xfrm>
            <a:off x="2357422" y="857232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авоъгълник с два заоблени срещуположни ъгъла 2"/>
          <p:cNvSpPr/>
          <p:nvPr/>
        </p:nvSpPr>
        <p:spPr>
          <a:xfrm>
            <a:off x="1475655" y="476673"/>
            <a:ext cx="5025389" cy="937770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000" b="1" dirty="0" smtClean="0">
                <a:solidFill>
                  <a:srgbClr val="002060"/>
                </a:solidFill>
              </a:rPr>
              <a:t>ИНИЦИАТИВАТА "УТРИННА ПРИКАЗКА" 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5" name="Правоъгълник с два заоблени срещуположни ъгъла 4"/>
          <p:cNvSpPr/>
          <p:nvPr/>
        </p:nvSpPr>
        <p:spPr>
          <a:xfrm>
            <a:off x="611560" y="1628800"/>
            <a:ext cx="3816424" cy="1944216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err="1">
                <a:solidFill>
                  <a:srgbClr val="002060"/>
                </a:solidFill>
              </a:rPr>
              <a:t>Няма</a:t>
            </a:r>
            <a:r>
              <a:rPr lang="ru-RU" sz="2000" dirty="0">
                <a:solidFill>
                  <a:srgbClr val="002060"/>
                </a:solidFill>
              </a:rPr>
              <a:t> по- </a:t>
            </a:r>
            <a:r>
              <a:rPr lang="ru-RU" sz="2000" dirty="0" err="1">
                <a:solidFill>
                  <a:srgbClr val="002060"/>
                </a:solidFill>
              </a:rPr>
              <a:t>голямо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удоволствие</a:t>
            </a:r>
            <a:r>
              <a:rPr lang="ru-RU" sz="2000" dirty="0">
                <a:solidFill>
                  <a:srgbClr val="002060"/>
                </a:solidFill>
              </a:rPr>
              <a:t> от </a:t>
            </a:r>
            <a:r>
              <a:rPr lang="ru-RU" sz="2000" dirty="0" err="1">
                <a:solidFill>
                  <a:srgbClr val="002060"/>
                </a:solidFill>
              </a:rPr>
              <a:t>това</a:t>
            </a:r>
            <a:r>
              <a:rPr lang="ru-RU" sz="2000" dirty="0">
                <a:solidFill>
                  <a:srgbClr val="002060"/>
                </a:solidFill>
              </a:rPr>
              <a:t> да си пожелаем </a:t>
            </a:r>
            <a:r>
              <a:rPr lang="ru-RU" sz="2000" dirty="0" err="1">
                <a:solidFill>
                  <a:srgbClr val="002060"/>
                </a:solidFill>
              </a:rPr>
              <a:t>сутрин</a:t>
            </a:r>
            <a:r>
              <a:rPr lang="ru-RU" sz="2000" dirty="0">
                <a:solidFill>
                  <a:srgbClr val="002060"/>
                </a:solidFill>
              </a:rPr>
              <a:t>  „Добро утро!” с любима </a:t>
            </a:r>
            <a:r>
              <a:rPr lang="ru-RU" sz="2000" dirty="0" err="1">
                <a:solidFill>
                  <a:srgbClr val="002060"/>
                </a:solidFill>
              </a:rPr>
              <a:t>приказка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прочетена</a:t>
            </a:r>
            <a:r>
              <a:rPr lang="ru-RU" sz="2000" dirty="0">
                <a:solidFill>
                  <a:srgbClr val="002060"/>
                </a:solidFill>
              </a:rPr>
              <a:t> от мама, баба , тате…</a:t>
            </a:r>
            <a:endParaRPr lang="bg-BG" sz="2000" dirty="0">
              <a:solidFill>
                <a:srgbClr val="002060"/>
              </a:solidFill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927790"/>
            <a:ext cx="3122627" cy="2341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356" y="2237346"/>
            <a:ext cx="2547359" cy="33964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183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тема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983</Words>
  <Application>Microsoft Office PowerPoint</Application>
  <PresentationFormat>On-screen Show (4:3)</PresentationFormat>
  <Paragraphs>100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Aharoni</vt:lpstr>
      <vt:lpstr>Arial</vt:lpstr>
      <vt:lpstr>Arial Black</vt:lpstr>
      <vt:lpstr>Calibri</vt:lpstr>
      <vt:lpstr>Wingdings</vt:lpstr>
      <vt:lpstr>Office тема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SILVIA</dc:creator>
  <cp:lastModifiedBy>kiril@1001s.net</cp:lastModifiedBy>
  <cp:revision>145</cp:revision>
  <dcterms:created xsi:type="dcterms:W3CDTF">2019-09-22T21:06:54Z</dcterms:created>
  <dcterms:modified xsi:type="dcterms:W3CDTF">2020-08-19T10:40:58Z</dcterms:modified>
</cp:coreProperties>
</file>