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57" r:id="rId4"/>
    <p:sldId id="258" r:id="rId5"/>
    <p:sldId id="261" r:id="rId6"/>
    <p:sldId id="269" r:id="rId7"/>
    <p:sldId id="267" r:id="rId8"/>
    <p:sldId id="268" r:id="rId9"/>
    <p:sldId id="263" r:id="rId10"/>
    <p:sldId id="262" r:id="rId11"/>
    <p:sldId id="260" r:id="rId12"/>
    <p:sldId id="274" r:id="rId13"/>
    <p:sldId id="266" r:id="rId14"/>
    <p:sldId id="264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0233" autoAdjust="0"/>
    <p:restoredTop sz="92987" autoAdjust="0"/>
  </p:normalViewPr>
  <p:slideViewPr>
    <p:cSldViewPr>
      <p:cViewPr>
        <p:scale>
          <a:sx n="33" d="100"/>
          <a:sy n="33" d="100"/>
        </p:scale>
        <p:origin x="-90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4504-54DE-4BD5-A5FD-60B8E1E4D62D}" type="datetimeFigureOut">
              <a:rPr lang="bg-BG" smtClean="0"/>
              <a:pPr/>
              <a:t>14.10.2018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CBFA0-605D-4D98-BC6A-A1BAC5AFEF9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>
                <a:latin typeface="All Times New Roman" pitchFamily="18" charset="0"/>
                <a:cs typeface="All Times New Roman" pitchFamily="18" charset="0"/>
              </a:rPr>
              <a:t>Екип на група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 ’’К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атеричка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’’: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Старши учители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Антоанета Николова и Иванка Йовчева</a:t>
            </a:r>
          </a:p>
          <a:p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                                          Пом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.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възпитател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Лилия Миланова</a:t>
            </a:r>
            <a:endParaRPr lang="bg-BG" sz="1600" dirty="0">
              <a:latin typeface="All Times New Roman" pitchFamily="18" charset="0"/>
              <a:cs typeface="All 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4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r>
              <a:rPr lang="bg-BG" dirty="0" smtClean="0"/>
              <a:t>Тук</a:t>
            </a:r>
            <a:r>
              <a:rPr lang="bg-BG" baseline="0" dirty="0" smtClean="0"/>
              <a:t> растем с любов и ласки</a:t>
            </a:r>
          </a:p>
          <a:p>
            <a:r>
              <a:rPr lang="bg-BG" baseline="0" dirty="0" smtClean="0"/>
              <a:t> като пролетни цветя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baseline="0" dirty="0" smtClean="0"/>
              <a:t> Всеки ден е детски празник</a:t>
            </a:r>
          </a:p>
          <a:p>
            <a:r>
              <a:rPr lang="bg-BG" baseline="0" dirty="0" smtClean="0"/>
              <a:t> в тази слънчева страна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dirty="0" smtClean="0"/>
              <a:t> в тази</a:t>
            </a:r>
            <a:r>
              <a:rPr lang="bg-BG" baseline="0" dirty="0" smtClean="0"/>
              <a:t> слънчева страна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baseline="0" dirty="0" smtClean="0"/>
              <a:t> </a:t>
            </a:r>
            <a:endParaRPr lang="en-GB" baseline="0" dirty="0" smtClean="0"/>
          </a:p>
          <a:p>
            <a:r>
              <a:rPr lang="en-GB" baseline="0" dirty="0" smtClean="0"/>
              <a:t> 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5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10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11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13</a:t>
            </a:fld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15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265" name="Picture 1" descr="C:\Documents and Settings\pile\Desktop\006444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381000"/>
            <a:ext cx="8229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/>
              <a:t>                </a:t>
            </a:r>
            <a:endParaRPr lang="en-GB" sz="3200" b="1" dirty="0" smtClean="0"/>
          </a:p>
          <a:p>
            <a:r>
              <a:rPr lang="bg-BG" sz="3200" b="1" dirty="0" smtClean="0"/>
              <a:t> </a:t>
            </a:r>
            <a:r>
              <a:rPr lang="en-GB" sz="3200" b="1" dirty="0" smtClean="0"/>
              <a:t>             </a:t>
            </a:r>
            <a:r>
              <a:rPr lang="bg-BG" sz="3200" b="1" dirty="0" smtClean="0"/>
              <a:t> </a:t>
            </a:r>
            <a:r>
              <a:rPr lang="bg-BG" sz="2800" b="1" dirty="0" smtClean="0"/>
              <a:t>Детска градина </a:t>
            </a:r>
            <a:r>
              <a:rPr lang="en-GB" sz="2800" b="1" dirty="0" smtClean="0"/>
              <a:t>‘’ </a:t>
            </a:r>
            <a:r>
              <a:rPr lang="bg-BG" sz="2800" b="1" dirty="0" smtClean="0"/>
              <a:t>ЕДЕЛВАЙС</a:t>
            </a:r>
            <a:r>
              <a:rPr lang="en-GB" sz="2800" b="1" dirty="0" smtClean="0"/>
              <a:t>’’</a:t>
            </a:r>
          </a:p>
          <a:p>
            <a:endParaRPr lang="bg-BG" sz="3200" b="1" dirty="0" smtClean="0"/>
          </a:p>
          <a:p>
            <a:r>
              <a:rPr lang="bg-BG" sz="2000" b="1" dirty="0" smtClean="0"/>
              <a:t>                                            град Кюстендил</a:t>
            </a:r>
            <a:endParaRPr lang="en-GB" sz="2000" b="1" dirty="0" smtClean="0"/>
          </a:p>
          <a:p>
            <a:r>
              <a:rPr lang="en-GB" sz="2000" b="1" dirty="0" smtClean="0"/>
              <a:t>                                             </a:t>
            </a:r>
            <a:r>
              <a:rPr lang="bg-BG" sz="2000" b="1" dirty="0" smtClean="0"/>
              <a:t>ул</a:t>
            </a:r>
            <a:r>
              <a:rPr lang="en-GB" sz="2000" b="1" dirty="0" smtClean="0"/>
              <a:t>. ’’</a:t>
            </a:r>
            <a:r>
              <a:rPr lang="bg-BG" sz="2000" b="1" dirty="0" smtClean="0"/>
              <a:t>Спартак</a:t>
            </a:r>
            <a:r>
              <a:rPr lang="en-GB" sz="2000" b="1" dirty="0" smtClean="0"/>
              <a:t>’’ 21</a:t>
            </a:r>
            <a:endParaRPr lang="bg-BG" sz="2000" b="1" dirty="0" smtClean="0"/>
          </a:p>
          <a:p>
            <a:endParaRPr lang="bg-BG" sz="3200" b="1" dirty="0" smtClean="0"/>
          </a:p>
          <a:p>
            <a:endParaRPr lang="bg-BG" sz="3200" b="1" dirty="0" smtClean="0"/>
          </a:p>
          <a:p>
            <a:r>
              <a:rPr lang="bg-BG" sz="2400" b="1" dirty="0" smtClean="0"/>
              <a:t>                </a:t>
            </a:r>
            <a:r>
              <a:rPr lang="en-GB" sz="2400" b="1" dirty="0" smtClean="0"/>
              <a:t>  </a:t>
            </a:r>
            <a:r>
              <a:rPr lang="bg-BG" sz="2400" b="1" dirty="0" smtClean="0"/>
              <a:t> </a:t>
            </a:r>
            <a:r>
              <a:rPr lang="en-GB" sz="2400" b="1" dirty="0" smtClean="0"/>
              <a:t>       IV </a:t>
            </a:r>
            <a:r>
              <a:rPr lang="bg-BG" sz="2400" b="1" dirty="0" smtClean="0"/>
              <a:t>възрастова подготвителна </a:t>
            </a:r>
            <a:r>
              <a:rPr lang="en-GB" sz="2400" b="1" dirty="0" smtClean="0"/>
              <a:t> </a:t>
            </a:r>
            <a:r>
              <a:rPr lang="bg-BG" sz="2400" b="1" dirty="0" smtClean="0"/>
              <a:t>група</a:t>
            </a:r>
          </a:p>
          <a:p>
            <a:r>
              <a:rPr lang="bg-BG" sz="2400" b="1" dirty="0" smtClean="0"/>
              <a:t>                  </a:t>
            </a:r>
            <a:r>
              <a:rPr lang="en-GB" sz="2400" b="1" dirty="0" smtClean="0"/>
              <a:t>       </a:t>
            </a:r>
            <a:r>
              <a:rPr lang="bg-BG" sz="2400" b="1" dirty="0" smtClean="0"/>
              <a:t>  </a:t>
            </a:r>
            <a:r>
              <a:rPr lang="en-GB" sz="2400" b="1" dirty="0" smtClean="0"/>
              <a:t>          ’’ </a:t>
            </a:r>
            <a:r>
              <a:rPr lang="bg-BG" sz="2400" b="1" dirty="0" smtClean="0"/>
              <a:t>КАТЕРИЧКА</a:t>
            </a:r>
            <a:r>
              <a:rPr lang="en-GB" sz="2400" b="1" dirty="0" smtClean="0"/>
              <a:t>’’</a:t>
            </a:r>
            <a:endParaRPr lang="bg-BG" sz="2400" b="1" dirty="0" smtClean="0"/>
          </a:p>
          <a:p>
            <a:r>
              <a:rPr lang="bg-BG" sz="3200" b="1" dirty="0" smtClean="0"/>
              <a:t>                              </a:t>
            </a:r>
          </a:p>
          <a:p>
            <a:r>
              <a:rPr lang="bg-BG" sz="3200" b="1" dirty="0" smtClean="0"/>
              <a:t>                      </a:t>
            </a:r>
          </a:p>
          <a:p>
            <a:r>
              <a:rPr lang="bg-BG" sz="2000" b="1" dirty="0" smtClean="0"/>
              <a:t>                                            </a:t>
            </a:r>
            <a:r>
              <a:rPr lang="en-GB" sz="2000" b="1" dirty="0" smtClean="0"/>
              <a:t>                  </a:t>
            </a:r>
            <a:r>
              <a:rPr lang="bg-BG" sz="2000" b="1" dirty="0" smtClean="0"/>
              <a:t>201</a:t>
            </a:r>
            <a:r>
              <a:rPr lang="en-GB" sz="2000" b="1" dirty="0" smtClean="0"/>
              <a:t>8</a:t>
            </a:r>
            <a:r>
              <a:rPr lang="bg-BG" sz="2000" b="1" dirty="0" smtClean="0"/>
              <a:t> </a:t>
            </a:r>
            <a:r>
              <a:rPr lang="en-GB" sz="2000" b="1" dirty="0" smtClean="0"/>
              <a:t>/ 2019 </a:t>
            </a:r>
            <a:r>
              <a:rPr lang="bg-BG" sz="2000" b="1" dirty="0" smtClean="0"/>
              <a:t>учебна година</a:t>
            </a:r>
          </a:p>
          <a:p>
            <a:r>
              <a:rPr lang="bg-BG" sz="2000" b="1" dirty="0" smtClean="0"/>
              <a:t>                      </a:t>
            </a:r>
            <a:r>
              <a:rPr lang="en-GB" sz="2000" b="1" dirty="0" smtClean="0"/>
              <a:t>                                 </a:t>
            </a:r>
          </a:p>
          <a:p>
            <a:r>
              <a:rPr lang="en-GB" sz="2000" b="1" dirty="0" smtClean="0"/>
              <a:t>                                       </a:t>
            </a:r>
            <a:r>
              <a:rPr lang="bg-BG" sz="2000" b="1" dirty="0" smtClean="0"/>
              <a:t> </a:t>
            </a:r>
          </a:p>
        </p:txBody>
      </p:sp>
      <p:pic>
        <p:nvPicPr>
          <p:cNvPr id="12289" name="Picture 1" descr="C:\Documents and Settings\pile\Desktop\received_18017885634207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-609600"/>
            <a:ext cx="9906000" cy="74676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0" name="Picture 2" descr="C:\Documents and Settings\pile\Desktop\received_1710721569240246.jpe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447800" y="2971800"/>
            <a:ext cx="2133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Documents and Settings\pile\Desktop\received_1710721259240277.jpe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572000" y="2209800"/>
            <a:ext cx="2209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val Callout 5"/>
          <p:cNvSpPr/>
          <p:nvPr/>
        </p:nvSpPr>
        <p:spPr>
          <a:xfrm>
            <a:off x="1752600" y="0"/>
            <a:ext cx="4191000" cy="19812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Акценти от занималнята</a:t>
            </a:r>
            <a:r>
              <a:rPr lang="en-GB" dirty="0" smtClean="0"/>
              <a:t>...</a:t>
            </a:r>
          </a:p>
          <a:p>
            <a:pPr algn="ctr"/>
            <a:r>
              <a:rPr lang="bg-BG" dirty="0" smtClean="0"/>
              <a:t>Табла и обособени кътове осигуряват развиваща среда за децата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963400" y="3276600"/>
          <a:ext cx="2895600" cy="323850"/>
        </p:xfrm>
        <a:graphic>
          <a:graphicData uri="http://schemas.openxmlformats.org/presentationml/2006/ole">
            <p:oleObj spid="_x0000_s1027" name="Document" r:id="rId5" imgW="5759988" imgH="323292" progId="">
              <p:embed/>
            </p:oleObj>
          </a:graphicData>
        </a:graphic>
      </p:graphicFrame>
      <p:pic>
        <p:nvPicPr>
          <p:cNvPr id="1028" name="Picture 4" descr="C:\Documents and Settings\pile\Desktop\received_1710722612573475.jpe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953000" y="3581400"/>
            <a:ext cx="21336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4" descr="C:\Documents and Settings\pile\Desktop\received_171072088590698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600200"/>
            <a:ext cx="19050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Below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 descr="C:\Documents and Settings\pile\Desktop\received_1711899952455741.jpe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2286000" y="1828800"/>
            <a:ext cx="19812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Below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3" descr="C:\Documents and Settings\pile\Desktop\received_1710721089240294.jpe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524000" y="2209800"/>
            <a:ext cx="1600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pile\Desktop\received_1710720982573638.jpe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096000" y="2895600"/>
            <a:ext cx="1905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Bottom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2" name="Picture 2" descr="C:\Documents and Settings\pile\Desktop\received_1582385238574675.jpe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 l="15663" r="18072"/>
          <a:stretch>
            <a:fillRect/>
          </a:stretch>
        </p:blipFill>
        <p:spPr bwMode="auto">
          <a:xfrm>
            <a:off x="3505200" y="990600"/>
            <a:ext cx="2286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Below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sz="2400" b="1" i="1" dirty="0" smtClean="0">
                <a:solidFill>
                  <a:srgbClr val="FF0000"/>
                </a:solidFill>
              </a:rPr>
              <a:t/>
            </a:r>
            <a:br>
              <a:rPr lang="bg-BG" sz="2400" b="1" i="1" dirty="0" smtClean="0">
                <a:solidFill>
                  <a:srgbClr val="FF0000"/>
                </a:solidFill>
              </a:rPr>
            </a:br>
            <a:endParaRPr lang="bg-BG" sz="2400" b="1" i="1" dirty="0">
              <a:solidFill>
                <a:srgbClr val="FF0000"/>
              </a:solidFill>
            </a:endParaRPr>
          </a:p>
        </p:txBody>
      </p:sp>
      <p:pic>
        <p:nvPicPr>
          <p:cNvPr id="26627" name="Picture 3" descr="C:\Documents and Settings\pile\Desktop\received_1710823389230064.jpe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600200" y="2133600"/>
            <a:ext cx="3581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Documents and Settings\pile\Desktop\stihcheta-za-bukvite-stranici-ot-tazi-kni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362200"/>
            <a:ext cx="2133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0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ular Callout 6"/>
          <p:cNvSpPr/>
          <p:nvPr/>
        </p:nvSpPr>
        <p:spPr>
          <a:xfrm>
            <a:off x="2438400" y="914400"/>
            <a:ext cx="4343400" cy="7620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sz="2000" b="1" dirty="0" smtClean="0">
              <a:solidFill>
                <a:srgbClr val="FF0000"/>
              </a:solidFill>
            </a:endParaRPr>
          </a:p>
          <a:p>
            <a:pPr algn="ctr"/>
            <a:r>
              <a:rPr lang="bg-BG" sz="2000" b="1" dirty="0" smtClean="0">
                <a:solidFill>
                  <a:srgbClr val="FF0000"/>
                </a:solidFill>
              </a:rPr>
              <a:t>Азбуката свята – дар от</a:t>
            </a:r>
          </a:p>
          <a:p>
            <a:pPr algn="ctr"/>
            <a:r>
              <a:rPr lang="bg-BG" sz="2000" b="1" dirty="0" smtClean="0">
                <a:solidFill>
                  <a:srgbClr val="FF0000"/>
                </a:solidFill>
              </a:rPr>
              <a:t>Солунските братя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 descr="C:\Documents and Settings\pile\Desktop\received_17107211959069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90600"/>
            <a:ext cx="4648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274638"/>
            <a:ext cx="9144000" cy="6583362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25603" name="Picture 3" descr="C:\Documents and Settings\pile\Desktop\received_171072094257364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3276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Above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7315200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endParaRPr lang="bg-BG" dirty="0"/>
          </a:p>
        </p:txBody>
      </p:sp>
      <p:pic>
        <p:nvPicPr>
          <p:cNvPr id="30722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29800" cy="73152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ounded Rectangular Callout 4"/>
          <p:cNvSpPr/>
          <p:nvPr/>
        </p:nvSpPr>
        <p:spPr>
          <a:xfrm>
            <a:off x="2209800" y="838200"/>
            <a:ext cx="4267200" cy="8382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0000"/>
                </a:solidFill>
              </a:rPr>
              <a:t>Ежедневни ситуации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bg-BG" b="1" dirty="0" smtClean="0">
                <a:solidFill>
                  <a:srgbClr val="FF0000"/>
                </a:solidFill>
              </a:rPr>
              <a:t>съобразени с </a:t>
            </a:r>
          </a:p>
          <a:p>
            <a:pPr algn="ctr"/>
            <a:r>
              <a:rPr lang="bg-BG" b="1" dirty="0" smtClean="0">
                <a:solidFill>
                  <a:srgbClr val="FF0000"/>
                </a:solidFill>
              </a:rPr>
              <a:t>ДОС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31747" name="Picture 3" descr="C:\Documents and Settings\pile\Desktop\received_257355128300016.jpe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029200" y="2133600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C:\Documents and Settings\pile\Desktop\IMG_20181002_100233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676400" y="4343400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6" descr="C:\Documents and Settings\pile\Desktop\IMG_20181002_100210.jpg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676400" y="2057400"/>
            <a:ext cx="27432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6" name="Picture 2" descr="C:\Documents and Settings\pile\Desktop\received_472864123218316.jpeg"/>
          <p:cNvPicPr>
            <a:picLocks noChangeAspect="1" noChangeArrowheads="1"/>
          </p:cNvPicPr>
          <p:nvPr/>
        </p:nvPicPr>
        <p:blipFill>
          <a:blip r:embed="rId7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105400" y="4343400"/>
            <a:ext cx="28194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0724" name="Picture 4" descr="C:\Documents and Settings\pile\Desktop\received_272144103418716.jpe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981200" y="1371600"/>
            <a:ext cx="2590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C:\Documents and Settings\pile\Desktop\received_1925615620826023.jpe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029200" y="1371600"/>
            <a:ext cx="2819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8" name="Picture 8" descr="C:\Documents and Settings\pile\Desktop\IMG_20181002_100239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124200" y="3810000"/>
            <a:ext cx="3276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pile\Desktop\006444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1" descr="C:\Documents and Settings\pile\Desktop\IMG_20170324_183320_402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590800" y="3352800"/>
            <a:ext cx="4191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Horizontal Scroll 5"/>
          <p:cNvSpPr/>
          <p:nvPr/>
        </p:nvSpPr>
        <p:spPr>
          <a:xfrm>
            <a:off x="838200" y="0"/>
            <a:ext cx="7620000" cy="28956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Има в родният ни град малък</a:t>
            </a:r>
            <a:r>
              <a:rPr lang="en-GB" sz="2000" b="1" dirty="0" smtClean="0">
                <a:solidFill>
                  <a:srgbClr val="002060"/>
                </a:solidFill>
              </a:rPr>
              <a:t>, </a:t>
            </a:r>
            <a:r>
              <a:rPr lang="bg-BG" sz="2000" b="1" dirty="0" smtClean="0">
                <a:solidFill>
                  <a:srgbClr val="002060"/>
                </a:solidFill>
              </a:rPr>
              <a:t>чуден детски свят</a:t>
            </a:r>
            <a:r>
              <a:rPr lang="en-GB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Там като цветя в полята весело растат децата</a:t>
            </a:r>
            <a:r>
              <a:rPr lang="en-GB" sz="2000" b="1" dirty="0" smtClean="0">
                <a:solidFill>
                  <a:srgbClr val="002060"/>
                </a:solidFill>
              </a:rPr>
              <a:t>.</a:t>
            </a:r>
            <a:endParaRPr lang="bg-BG" sz="20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Еделвайс  - градина мила - е  вратите си открила</a:t>
            </a: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Сбира мънички деца с весели</a:t>
            </a:r>
            <a:r>
              <a:rPr lang="en-GB" sz="2000" b="1" dirty="0" smtClean="0">
                <a:solidFill>
                  <a:srgbClr val="002060"/>
                </a:solidFill>
              </a:rPr>
              <a:t>, </a:t>
            </a:r>
            <a:r>
              <a:rPr lang="bg-BG" sz="2000" b="1" dirty="0" smtClean="0">
                <a:solidFill>
                  <a:srgbClr val="002060"/>
                </a:solidFill>
              </a:rPr>
              <a:t>добри сърца</a:t>
            </a:r>
            <a:r>
              <a:rPr lang="en-GB" sz="2000" b="1" dirty="0" smtClean="0">
                <a:solidFill>
                  <a:srgbClr val="C00000"/>
                </a:solidFill>
              </a:rPr>
              <a:t>.</a:t>
            </a:r>
            <a:endParaRPr lang="bg-BG" sz="2000" b="1" dirty="0" smtClean="0">
              <a:solidFill>
                <a:srgbClr val="C00000"/>
              </a:solidFill>
            </a:endParaRPr>
          </a:p>
          <a:p>
            <a:pPr algn="ctr"/>
            <a:endParaRPr lang="bg-BG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-1905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bg-BG" sz="2200" b="1" dirty="0" smtClean="0">
                <a:solidFill>
                  <a:srgbClr val="FF0000"/>
                </a:solidFill>
              </a:rPr>
              <a:t>Група </a:t>
            </a:r>
            <a:r>
              <a:rPr lang="en-GB" sz="2200" b="1" dirty="0" smtClean="0">
                <a:solidFill>
                  <a:srgbClr val="FF0000"/>
                </a:solidFill>
              </a:rPr>
              <a:t>’’</a:t>
            </a:r>
            <a:r>
              <a:rPr lang="bg-BG" sz="2200" b="1" dirty="0" smtClean="0">
                <a:solidFill>
                  <a:srgbClr val="FF0000"/>
                </a:solidFill>
              </a:rPr>
              <a:t>Катеричка</a:t>
            </a:r>
            <a:r>
              <a:rPr lang="en-GB" sz="2200" b="1" dirty="0" smtClean="0">
                <a:solidFill>
                  <a:srgbClr val="FF0000"/>
                </a:solidFill>
              </a:rPr>
              <a:t>’’ </a:t>
            </a:r>
            <a:r>
              <a:rPr lang="en-GB" sz="2200" b="1" dirty="0" smtClean="0"/>
              <a:t>e</a:t>
            </a:r>
            <a:r>
              <a:rPr lang="bg-BG" sz="2200" b="1" dirty="0" smtClean="0"/>
              <a:t> 4 възрастова</a:t>
            </a:r>
            <a:br>
              <a:rPr lang="bg-BG" sz="2200" b="1" dirty="0" smtClean="0"/>
            </a:br>
            <a:r>
              <a:rPr lang="bg-BG" sz="2200" b="1" dirty="0" smtClean="0"/>
              <a:t> подготвителна група за деца</a:t>
            </a:r>
            <a:br>
              <a:rPr lang="bg-BG" sz="2200" b="1" dirty="0" smtClean="0"/>
            </a:br>
            <a:r>
              <a:rPr lang="bg-BG" sz="2200" b="1" dirty="0" smtClean="0"/>
              <a:t>от 6 до 7 години</a:t>
            </a:r>
            <a:br>
              <a:rPr lang="bg-BG" sz="22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bg-BG" sz="2200" b="1" dirty="0" smtClean="0"/>
              <a:t>Основната ни цел</a:t>
            </a:r>
            <a:r>
              <a:rPr lang="en-GB" sz="2200" b="1" dirty="0" smtClean="0"/>
              <a:t>:</a:t>
            </a:r>
            <a:br>
              <a:rPr lang="en-GB" sz="2200" b="1" dirty="0" smtClean="0"/>
            </a:br>
            <a:r>
              <a:rPr lang="bg-BG" sz="2200" b="1" dirty="0" smtClean="0"/>
              <a:t> Създаване на възможности за всяко дете </a:t>
            </a:r>
            <a:br>
              <a:rPr lang="bg-BG" sz="2200" b="1" dirty="0" smtClean="0"/>
            </a:br>
            <a:r>
              <a:rPr lang="bg-BG" sz="2200" b="1" dirty="0" smtClean="0"/>
              <a:t>    да развива максимално своите способности </a:t>
            </a:r>
            <a:br>
              <a:rPr lang="bg-BG" sz="2200" b="1" dirty="0" smtClean="0"/>
            </a:br>
            <a:r>
              <a:rPr lang="bg-BG" sz="2200" b="1" dirty="0" smtClean="0"/>
              <a:t>и да се подготвя за училищно обучение</a:t>
            </a:r>
            <a:br>
              <a:rPr lang="bg-BG" sz="2200" b="1" dirty="0" smtClean="0"/>
            </a:br>
            <a:r>
              <a:rPr lang="bg-BG" sz="2200" b="1" dirty="0" smtClean="0"/>
              <a:t/>
            </a:r>
            <a:br>
              <a:rPr lang="bg-BG" sz="2200" b="1" dirty="0" smtClean="0"/>
            </a:br>
            <a:r>
              <a:rPr lang="bg-BG" sz="2200" b="1" dirty="0" smtClean="0"/>
              <a:t>Мото на групата</a:t>
            </a:r>
            <a:r>
              <a:rPr lang="en-GB" sz="2200" b="1" dirty="0" smtClean="0"/>
              <a:t>:</a:t>
            </a:r>
            <a:br>
              <a:rPr lang="en-GB" sz="2200" b="1" dirty="0" smtClean="0"/>
            </a:br>
            <a:r>
              <a:rPr lang="bg-BG" sz="2200" b="1" dirty="0" smtClean="0"/>
              <a:t/>
            </a:r>
            <a:br>
              <a:rPr lang="bg-BG" sz="2200" b="1" dirty="0" smtClean="0"/>
            </a:br>
            <a:r>
              <a:rPr lang="en-GB" sz="2700" b="1" i="1" dirty="0" smtClean="0">
                <a:solidFill>
                  <a:srgbClr val="FF0000"/>
                </a:solidFill>
              </a:rPr>
              <a:t>’’</a:t>
            </a:r>
            <a:r>
              <a:rPr lang="bg-BG" sz="2700" b="1" i="1" dirty="0" smtClean="0">
                <a:solidFill>
                  <a:srgbClr val="FF0000"/>
                </a:solidFill>
              </a:rPr>
              <a:t>Докато играеш</a:t>
            </a:r>
            <a:r>
              <a:rPr lang="en-GB" sz="2700" b="1" i="1" dirty="0" smtClean="0">
                <a:solidFill>
                  <a:srgbClr val="FF0000"/>
                </a:solidFill>
              </a:rPr>
              <a:t>, </a:t>
            </a:r>
            <a:r>
              <a:rPr lang="bg-BG" sz="2700" b="1" i="1" dirty="0" smtClean="0">
                <a:solidFill>
                  <a:srgbClr val="FF0000"/>
                </a:solidFill>
              </a:rPr>
              <a:t>можеш</a:t>
            </a:r>
            <a:br>
              <a:rPr lang="bg-BG" sz="2700" b="1" i="1" dirty="0" smtClean="0">
                <a:solidFill>
                  <a:srgbClr val="FF0000"/>
                </a:solidFill>
              </a:rPr>
            </a:br>
            <a:r>
              <a:rPr lang="bg-BG" sz="2700" b="1" i="1" dirty="0" smtClean="0">
                <a:solidFill>
                  <a:srgbClr val="FF0000"/>
                </a:solidFill>
              </a:rPr>
              <a:t>всичко да узнаеш</a:t>
            </a:r>
            <a:r>
              <a:rPr lang="en-GB" sz="2700" b="1" i="1" dirty="0" smtClean="0">
                <a:solidFill>
                  <a:srgbClr val="FF0000"/>
                </a:solidFill>
              </a:rPr>
              <a:t> !’’</a:t>
            </a:r>
            <a:r>
              <a:rPr lang="bg-BG" sz="2700" b="1" i="1" dirty="0" smtClean="0">
                <a:solidFill>
                  <a:srgbClr val="FF0000"/>
                </a:solidFill>
              </a:rPr>
              <a:t/>
            </a:r>
            <a:br>
              <a:rPr lang="bg-BG" sz="2700" b="1" i="1" dirty="0" smtClean="0">
                <a:solidFill>
                  <a:srgbClr val="FF0000"/>
                </a:solidFill>
              </a:rPr>
            </a:br>
            <a:r>
              <a:rPr lang="bg-BG" sz="2700" b="1" dirty="0" smtClean="0"/>
              <a:t/>
            </a:r>
            <a:br>
              <a:rPr lang="bg-BG" sz="2700" b="1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8195" name="Picture 3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525000" cy="731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dirty="0" smtClean="0">
                <a:latin typeface="All Times New Roman" pitchFamily="18" charset="0"/>
                <a:cs typeface="All Times New Roman" pitchFamily="18" charset="0"/>
              </a:rPr>
              <a:t> </a:t>
            </a: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> 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>Екип на групата </a:t>
            </a: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: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Антоанета Николова и Иванка Йовчева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/ 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>старши учители</a:t>
            </a: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 / 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Лилия Миланова</a:t>
            </a:r>
            <a:endParaRPr lang="bg-BG" sz="2000" b="1" dirty="0">
              <a:solidFill>
                <a:srgbClr val="FF0000"/>
              </a:solidFill>
              <a:latin typeface="All Times New Roman" pitchFamily="18" charset="0"/>
              <a:cs typeface="All Times New Roman" pitchFamily="18" charset="0"/>
            </a:endParaRPr>
          </a:p>
        </p:txBody>
      </p:sp>
      <p:pic>
        <p:nvPicPr>
          <p:cNvPr id="5122" name="Picture 2" descr="C:\Documents and Settings\pile\Desktop\FB_IMG_14853287787262819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638800" y="838200"/>
            <a:ext cx="1600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146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7200"/>
            <a:ext cx="9448800" cy="73152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5" name="Picture 1" descr="C:\Documents and Settings\pile\Desktop\received_508310762879776.jpe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810000" y="609600"/>
            <a:ext cx="16002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" descr="C:\Documents and Settings\pile\Desktop\received_26766902720995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838200"/>
            <a:ext cx="1600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000" dirty="0" smtClean="0"/>
              <a:t>Откриване на  2017</a:t>
            </a:r>
            <a:r>
              <a:rPr lang="en-GB" sz="2000" dirty="0" smtClean="0"/>
              <a:t>/</a:t>
            </a:r>
            <a:r>
              <a:rPr lang="bg-BG" sz="2000" dirty="0" smtClean="0"/>
              <a:t>2018 учебна година</a:t>
            </a:r>
            <a:br>
              <a:rPr lang="bg-BG" sz="2000" dirty="0" smtClean="0"/>
            </a:br>
            <a:r>
              <a:rPr lang="bg-BG" sz="2000" dirty="0" smtClean="0"/>
              <a:t>Посещение в съседното училище и участие</a:t>
            </a:r>
            <a:br>
              <a:rPr lang="bg-BG" sz="2000" dirty="0" smtClean="0"/>
            </a:br>
            <a:r>
              <a:rPr lang="bg-BG" sz="2000" dirty="0" smtClean="0"/>
              <a:t>в тържествения ритуал</a:t>
            </a:r>
            <a:br>
              <a:rPr lang="bg-BG" sz="20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endParaRPr lang="bg-BG" sz="2400" dirty="0"/>
          </a:p>
        </p:txBody>
      </p:sp>
      <p:pic>
        <p:nvPicPr>
          <p:cNvPr id="4097" name="Picture 1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" name="Picture 1" descr="C:\Documents and Settings\pile\Desktop\received_316354725823473.jpe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362200" y="1905000"/>
            <a:ext cx="4267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BottomLef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438400" y="7620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      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bg-BG" dirty="0" smtClean="0">
                <a:solidFill>
                  <a:srgbClr val="FF0000"/>
                </a:solidFill>
              </a:rPr>
              <a:t>  ГРУПА </a:t>
            </a:r>
            <a:r>
              <a:rPr lang="en-GB" dirty="0" smtClean="0">
                <a:solidFill>
                  <a:srgbClr val="FF0000"/>
                </a:solidFill>
              </a:rPr>
              <a:t>‘’</a:t>
            </a:r>
            <a:r>
              <a:rPr lang="bg-BG" dirty="0" smtClean="0">
                <a:solidFill>
                  <a:srgbClr val="FF0000"/>
                </a:solidFill>
              </a:rPr>
              <a:t>КАТЕРИЧКА</a:t>
            </a:r>
            <a:r>
              <a:rPr lang="en-GB" dirty="0" smtClean="0">
                <a:solidFill>
                  <a:srgbClr val="FF0000"/>
                </a:solidFill>
              </a:rPr>
              <a:t>’’- </a:t>
            </a:r>
            <a:r>
              <a:rPr lang="bg-BG" dirty="0" smtClean="0">
                <a:solidFill>
                  <a:srgbClr val="FF0000"/>
                </a:solidFill>
              </a:rPr>
              <a:t>          </a:t>
            </a:r>
          </a:p>
          <a:p>
            <a:r>
              <a:rPr lang="bg-BG" dirty="0" smtClean="0">
                <a:solidFill>
                  <a:srgbClr val="FF0000"/>
                </a:solidFill>
              </a:rPr>
              <a:t>             </a:t>
            </a:r>
            <a:r>
              <a:rPr lang="en-GB" dirty="0" smtClean="0">
                <a:solidFill>
                  <a:srgbClr val="FF0000"/>
                </a:solidFill>
              </a:rPr>
              <a:t>      </a:t>
            </a:r>
            <a:r>
              <a:rPr lang="bg-BG" dirty="0" smtClean="0">
                <a:solidFill>
                  <a:srgbClr val="FF0000"/>
                </a:solidFill>
              </a:rPr>
              <a:t>випуск 2019г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r>
              <a:rPr lang="bg-BG" dirty="0" smtClean="0">
                <a:solidFill>
                  <a:srgbClr val="FF0000"/>
                </a:solidFill>
              </a:rPr>
              <a:t>  </a:t>
            </a:r>
            <a:endParaRPr lang="bg-B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525000" cy="7239000"/>
          </a:xfrm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</a:rPr>
              <a:t>Група </a:t>
            </a:r>
            <a:r>
              <a:rPr lang="en-GB" sz="2800" b="1" dirty="0" smtClean="0">
                <a:solidFill>
                  <a:srgbClr val="FF0000"/>
                </a:solidFill>
              </a:rPr>
              <a:t>’’</a:t>
            </a:r>
            <a:r>
              <a:rPr lang="bg-BG" sz="2800" b="1" dirty="0" smtClean="0">
                <a:solidFill>
                  <a:srgbClr val="FF0000"/>
                </a:solidFill>
              </a:rPr>
              <a:t>Катеричка</a:t>
            </a:r>
            <a:r>
              <a:rPr lang="en-GB" sz="2400" dirty="0" smtClean="0">
                <a:solidFill>
                  <a:srgbClr val="FF0000"/>
                </a:solidFill>
              </a:rPr>
              <a:t>’’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/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/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bg-BG" sz="2400" dirty="0" smtClean="0">
                <a:solidFill>
                  <a:srgbClr val="FF0000"/>
                </a:solidFill>
              </a:rPr>
              <a:t/>
            </a:r>
            <a:br>
              <a:rPr lang="bg-BG" sz="24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се състои от 20 деца – 19 са  6-годишни</a:t>
            </a:r>
            <a:r>
              <a:rPr lang="en-GB" sz="1800" dirty="0" smtClean="0">
                <a:solidFill>
                  <a:srgbClr val="FF0000"/>
                </a:solidFill>
              </a:rPr>
              <a:t>, </a:t>
            </a:r>
            <a:r>
              <a:rPr lang="bg-BG" sz="1800" dirty="0" smtClean="0">
                <a:solidFill>
                  <a:srgbClr val="FF0000"/>
                </a:solidFill>
              </a:rPr>
              <a:t>Слявян Алабачки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е на 5 год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> – желанието на родителите е да постъпи в у-ще на 6 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Всички са физически здрави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Всички имат социален опит</a:t>
            </a:r>
            <a:r>
              <a:rPr lang="en-GB" sz="1800" dirty="0" smtClean="0">
                <a:solidFill>
                  <a:srgbClr val="FF0000"/>
                </a:solidFill>
              </a:rPr>
              <a:t>, </a:t>
            </a:r>
            <a:r>
              <a:rPr lang="bg-BG" sz="1800" dirty="0" smtClean="0">
                <a:solidFill>
                  <a:srgbClr val="FF0000"/>
                </a:solidFill>
              </a:rPr>
              <a:t>умения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и възможности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> Проявяват разностранни инте-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реси и способности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>Проявяват стремеж към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самоизява и потребност от нови знания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/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Наблюдава се мотивиран интерес към изпълнение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 на по-сложни задачи и удовлетвореност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 от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bg-BG" sz="1800" dirty="0" smtClean="0">
                <a:solidFill>
                  <a:srgbClr val="FF0000"/>
                </a:solidFill>
              </a:rPr>
              <a:t>постигнатия резултат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endParaRPr lang="bg-BG" sz="18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pile\Desktop\IMG_20170324_065734_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04800"/>
            <a:ext cx="1524000" cy="716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Half Frame 6"/>
          <p:cNvSpPr/>
          <p:nvPr/>
        </p:nvSpPr>
        <p:spPr>
          <a:xfrm>
            <a:off x="0" y="-457200"/>
            <a:ext cx="2209800" cy="7315200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> </a:t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sz="2700" b="1" u="sng" dirty="0" smtClean="0">
                <a:solidFill>
                  <a:srgbClr val="FF0000"/>
                </a:solidFill>
              </a:rPr>
              <a:t>Правила за поведение </a:t>
            </a:r>
            <a:br>
              <a:rPr lang="bg-BG" sz="2700" b="1" u="sng" dirty="0" smtClean="0">
                <a:solidFill>
                  <a:srgbClr val="FF0000"/>
                </a:solidFill>
              </a:rPr>
            </a:br>
            <a:r>
              <a:rPr lang="bg-BG" sz="2700" b="1" u="sng" dirty="0" smtClean="0">
                <a:solidFill>
                  <a:srgbClr val="FF0000"/>
                </a:solidFill>
              </a:rPr>
              <a:t>в група </a:t>
            </a:r>
            <a:r>
              <a:rPr lang="en-GB" sz="2700" b="1" u="sng" dirty="0" smtClean="0">
                <a:solidFill>
                  <a:srgbClr val="FF0000"/>
                </a:solidFill>
              </a:rPr>
              <a:t>’’</a:t>
            </a:r>
            <a:r>
              <a:rPr lang="bg-BG" sz="2700" b="1" u="sng" dirty="0" smtClean="0">
                <a:solidFill>
                  <a:srgbClr val="FF0000"/>
                </a:solidFill>
              </a:rPr>
              <a:t>Катеричка</a:t>
            </a:r>
            <a:r>
              <a:rPr lang="en-GB" sz="2400" u="sng" dirty="0" smtClean="0">
                <a:solidFill>
                  <a:srgbClr val="FF0000"/>
                </a:solidFill>
              </a:rPr>
              <a:t>’’</a:t>
            </a:r>
            <a:br>
              <a:rPr lang="en-GB" sz="2400" u="sn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sz="2000" dirty="0" smtClean="0">
                <a:solidFill>
                  <a:srgbClr val="FF0000"/>
                </a:solidFill>
              </a:rPr>
              <a:t>   </a:t>
            </a:r>
            <a:r>
              <a:rPr lang="en-GB" sz="2000" dirty="0" smtClean="0">
                <a:solidFill>
                  <a:srgbClr val="FF0000"/>
                </a:solidFill>
              </a:rPr>
              <a:t>-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Наши приятели са Вълшебните думи – 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моля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’’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заповядай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’’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извинявай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‘’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благадаря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</a:t>
            </a:r>
            <a:b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Влизаме с усмивка и поздравяваме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-Трудим се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 да ни е сладка храната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Всички сме приятели и си помагаме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Говорим тихо в занималнята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Не се присмиваме и не обиждаме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Не тичаме в занималнята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Когато някой говори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слушаме и не прекъсваме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Когато учителят задава въпроси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вдигаме ръка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 да  отговорим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Пазим книжки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играчки и предмети в 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занималнята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.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29700" name="Picture 4" descr="C:\Documents and Settings\pile\Desktop\IMG_20170326_062603_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Half Frame 7"/>
          <p:cNvSpPr/>
          <p:nvPr/>
        </p:nvSpPr>
        <p:spPr>
          <a:xfrm>
            <a:off x="0" y="0"/>
            <a:ext cx="2362200" cy="6858000"/>
          </a:xfrm>
          <a:prstGeom prst="half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9342252" flipV="1">
            <a:off x="2529861" y="1837788"/>
            <a:ext cx="4114800" cy="3199235"/>
          </a:xfrm>
        </p:spPr>
        <p:txBody>
          <a:bodyPr>
            <a:normAutofit/>
          </a:bodyPr>
          <a:lstStyle/>
          <a:p>
            <a:endParaRPr lang="bg-BG" sz="3100" b="1" u="sng" dirty="0">
              <a:solidFill>
                <a:srgbClr val="FF0000"/>
              </a:solidFill>
            </a:endParaRPr>
          </a:p>
        </p:txBody>
      </p:sp>
      <p:pic>
        <p:nvPicPr>
          <p:cNvPr id="26628" name="Picture 4" descr="C:\Documents and Settings\pile\Desktop\received_1709798309332572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pile\Desktop\IMG_20170127_205752_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2749</TotalTime>
  <Words>185</Words>
  <Application>Microsoft Office PowerPoint</Application>
  <PresentationFormat>On-screen Show (4:3)</PresentationFormat>
  <Paragraphs>53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Slide 1</vt:lpstr>
      <vt:lpstr>Slide 2</vt:lpstr>
      <vt:lpstr>         Група ’’Катеричка’’ e 4 възрастова  подготвителна група за деца от 6 до 7 години  Основната ни цел:  Създаване на възможности за всяко дете      да развива максимално своите способности  и да се подготвя за училищно обучение  Мото на групата:  ’’Докато играеш, можеш всичко да узнаеш !’’        </vt:lpstr>
      <vt:lpstr>        Екип на групата : Антоанета Николова и Иванка Йовчева / старши учители /   Лилия Миланова</vt:lpstr>
      <vt:lpstr>Откриване на  2017/2018 учебна година Посещение в съседното училище и участие в тържествения ритуал          </vt:lpstr>
      <vt:lpstr>Група ’’Катеричка’’    се състои от 20 деца – 19 са  6-годишни, Слявян Алабачки е на 5 год. – желанието на родителите е да постъпи в у-ще на 6 . Всички са физически здрави. Всички имат социален опит, умения и възможности. Проявяват разностранни инте- реси и способности.Проявяват стремеж към самоизява и потребност от нови знания. Наблюдава се мотивиран интерес към изпълнение  на по-сложни задачи и удовлетвореност  от постигнатия резултат.</vt:lpstr>
      <vt:lpstr>        Правила за поведение  в група ’’Катеричка’’     -Наши приятели са Вълшебните думи –  ’’моля’’, ’’заповядай’’, ’’извинявай’’, ‘’благадаря’’ -Влизаме с усмивка и поздравяваме -Трудим се, за да ни е сладка храната - Всички сме приятели и си помагаме - Говорим тихо в занималнята - Не се присмиваме и не обиждаме - Не тичаме в занималнята - Когато някой говори, слушаме и не прекъсваме - Когато учителят задава въпроси, вдигаме ръка,  за да  отговорим Пазим книжки, играчки и предмети в  занималнята.        </vt:lpstr>
      <vt:lpstr>Slide 8</vt:lpstr>
      <vt:lpstr>Slide 9</vt:lpstr>
      <vt:lpstr>Slide 10</vt:lpstr>
      <vt:lpstr>Slide 11</vt:lpstr>
      <vt:lpstr>Slide 12</vt:lpstr>
      <vt:lpstr> </vt:lpstr>
      <vt:lpstr>   </vt:lpstr>
      <vt:lpstr>    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на  група ’’Катеричка’’</dc:title>
  <dc:creator/>
  <cp:lastModifiedBy>pile</cp:lastModifiedBy>
  <cp:revision>615</cp:revision>
  <dcterms:created xsi:type="dcterms:W3CDTF">2006-08-16T00:00:00Z</dcterms:created>
  <dcterms:modified xsi:type="dcterms:W3CDTF">2018-10-14T16:07:18Z</dcterms:modified>
</cp:coreProperties>
</file>