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8" r:id="rId2"/>
    <p:sldId id="259" r:id="rId3"/>
    <p:sldId id="260" r:id="rId4"/>
    <p:sldId id="262" r:id="rId5"/>
    <p:sldId id="263" r:id="rId6"/>
    <p:sldId id="265" r:id="rId7"/>
    <p:sldId id="268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ен стил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556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504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188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154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648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294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28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5326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591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639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644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7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01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52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021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768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2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5F988E5-F7B7-4A26-A414-E61DBFEE309E}" type="datetimeFigureOut">
              <a:rPr lang="bg-BG" smtClean="0"/>
              <a:t>27.9.2023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45B8-8756-4A26-98A6-51A30E76AD5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2759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A3D7BD16-1618-B3EF-F12D-9AC035606F71}"/>
              </a:ext>
            </a:extLst>
          </p:cNvPr>
          <p:cNvSpPr/>
          <p:nvPr/>
        </p:nvSpPr>
        <p:spPr>
          <a:xfrm>
            <a:off x="1803042" y="965915"/>
            <a:ext cx="8525814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bg-BG" sz="6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ПОРТФОЛИО</a:t>
            </a:r>
          </a:p>
          <a:p>
            <a:pPr algn="ctr"/>
            <a:r>
              <a:rPr lang="bg-BG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 група </a:t>
            </a:r>
          </a:p>
          <a:p>
            <a:pPr algn="ctr"/>
            <a:r>
              <a:rPr lang="bg-BG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„Катеричка“</a:t>
            </a:r>
            <a:endParaRPr lang="bg-BG" sz="32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EABA68F-654E-12E8-3BFC-E6B1AD28611B}"/>
              </a:ext>
            </a:extLst>
          </p:cNvPr>
          <p:cNvSpPr txBox="1"/>
          <p:nvPr/>
        </p:nvSpPr>
        <p:spPr>
          <a:xfrm>
            <a:off x="3204693" y="2305320"/>
            <a:ext cx="57826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>
                <a:solidFill>
                  <a:schemeClr val="accent6"/>
                </a:solidFill>
              </a:rPr>
              <a:t> </a:t>
            </a:r>
          </a:p>
          <a:p>
            <a:pPr algn="ctr"/>
            <a:endParaRPr lang="bg-BG" sz="2800" dirty="0">
              <a:solidFill>
                <a:schemeClr val="accent6"/>
              </a:solidFill>
            </a:endParaRPr>
          </a:p>
          <a:p>
            <a:pPr algn="ctr"/>
            <a:r>
              <a:rPr lang="bg-BG" sz="2400" i="1" dirty="0">
                <a:solidFill>
                  <a:schemeClr val="accent1"/>
                </a:solidFill>
              </a:rPr>
              <a:t>Кюстендил, ул. „Спартак“ 21</a:t>
            </a:r>
          </a:p>
          <a:p>
            <a:pPr algn="ctr"/>
            <a:r>
              <a:rPr lang="bg-BG" sz="2400" i="1" dirty="0">
                <a:solidFill>
                  <a:schemeClr val="accent1"/>
                </a:solidFill>
              </a:rPr>
              <a:t>Тел. +35978552072</a:t>
            </a:r>
          </a:p>
          <a:p>
            <a:pPr algn="ctr"/>
            <a:r>
              <a:rPr lang="en-US" sz="2400" i="1" dirty="0">
                <a:solidFill>
                  <a:schemeClr val="accent1"/>
                </a:solidFill>
              </a:rPr>
              <a:t>E-mail : dg_edelvais@abv.bg</a:t>
            </a:r>
          </a:p>
          <a:p>
            <a:pPr algn="ctr"/>
            <a:r>
              <a:rPr lang="en-US" sz="2400" i="1" dirty="0">
                <a:solidFill>
                  <a:schemeClr val="accent1"/>
                </a:solidFill>
              </a:rPr>
              <a:t>www.dg-edelvais.com</a:t>
            </a:r>
          </a:p>
          <a:p>
            <a:pPr algn="ctr"/>
            <a:endParaRPr lang="bg-BG" dirty="0"/>
          </a:p>
        </p:txBody>
      </p:sp>
      <p:sp>
        <p:nvSpPr>
          <p:cNvPr id="3" name="Панделка: наклонена нагоре 2">
            <a:extLst>
              <a:ext uri="{FF2B5EF4-FFF2-40B4-BE49-F238E27FC236}">
                <a16:creationId xmlns:a16="http://schemas.microsoft.com/office/drawing/2014/main" id="{17F4CB9C-4FD6-E88F-14EE-0785108DE069}"/>
              </a:ext>
            </a:extLst>
          </p:cNvPr>
          <p:cNvSpPr/>
          <p:nvPr/>
        </p:nvSpPr>
        <p:spPr>
          <a:xfrm>
            <a:off x="1639228" y="965915"/>
            <a:ext cx="9188605" cy="963245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800" b="1" i="1" dirty="0">
                <a:solidFill>
                  <a:schemeClr val="tx1"/>
                </a:solidFill>
              </a:rPr>
              <a:t>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29355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22526135-8163-4F3C-8E4C-8A7730940074}"/>
              </a:ext>
            </a:extLst>
          </p:cNvPr>
          <p:cNvSpPr txBox="1"/>
          <p:nvPr/>
        </p:nvSpPr>
        <p:spPr>
          <a:xfrm>
            <a:off x="3133492" y="947855"/>
            <a:ext cx="57317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ЗДРАВА И УСПЕШНА УЧЕБНА ГОДИНА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 НА ДЕЦАТА 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ОТ ГРУПА „КАТЕРИЧКА“!</a:t>
            </a: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НА ДОБЪР ЧАС!</a:t>
            </a:r>
          </a:p>
        </p:txBody>
      </p:sp>
      <p:sp>
        <p:nvSpPr>
          <p:cNvPr id="8" name="Панделка: наклонена нагоре 7">
            <a:extLst>
              <a:ext uri="{FF2B5EF4-FFF2-40B4-BE49-F238E27FC236}">
                <a16:creationId xmlns:a16="http://schemas.microsoft.com/office/drawing/2014/main" id="{CEAE6F5F-9527-9A62-0AD4-97EB07B13466}"/>
              </a:ext>
            </a:extLst>
          </p:cNvPr>
          <p:cNvSpPr/>
          <p:nvPr/>
        </p:nvSpPr>
        <p:spPr>
          <a:xfrm>
            <a:off x="2839844" y="4471639"/>
            <a:ext cx="6512312" cy="546410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/>
              <a:t>НА ДОБЪР ЧАС!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91507E3-6E6A-4441-845D-25A654A50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7" y="1963517"/>
            <a:ext cx="3612995" cy="241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62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77CC00E-35EB-6A85-93BF-562B9EEE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0C0708F0-E68A-6061-63B5-3B182899A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511" y="1550020"/>
            <a:ext cx="3746809" cy="2720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DB72E628-42D5-8745-6CEF-2836422A9004}"/>
              </a:ext>
            </a:extLst>
          </p:cNvPr>
          <p:cNvSpPr txBox="1"/>
          <p:nvPr/>
        </p:nvSpPr>
        <p:spPr>
          <a:xfrm>
            <a:off x="1839952" y="1973765"/>
            <a:ext cx="40367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chemeClr val="accent1"/>
                </a:solidFill>
              </a:rPr>
              <a:t>Информация за групата</a:t>
            </a:r>
          </a:p>
          <a:p>
            <a:endParaRPr lang="bg-BG" sz="2400" b="1" i="1" dirty="0">
              <a:solidFill>
                <a:schemeClr val="accent1"/>
              </a:solidFill>
            </a:endParaRPr>
          </a:p>
          <a:p>
            <a:r>
              <a:rPr lang="bg-BG" sz="1600" b="1" i="1" dirty="0">
                <a:solidFill>
                  <a:schemeClr val="accent1"/>
                </a:solidFill>
              </a:rPr>
              <a:t> В група „Катеричка“ има 25 деца – 10 момчета и 15 момичета. От тях 4 са първа група, 14 са втора група, а 7 са трета група.</a:t>
            </a:r>
          </a:p>
          <a:p>
            <a:endParaRPr lang="bg-BG" sz="2400" b="1" i="1" dirty="0">
              <a:solidFill>
                <a:schemeClr val="accent1"/>
              </a:solidFill>
            </a:endParaRPr>
          </a:p>
        </p:txBody>
      </p:sp>
      <p:sp>
        <p:nvSpPr>
          <p:cNvPr id="3" name="Панделка: наклонена нагоре 2">
            <a:extLst>
              <a:ext uri="{FF2B5EF4-FFF2-40B4-BE49-F238E27FC236}">
                <a16:creationId xmlns:a16="http://schemas.microsoft.com/office/drawing/2014/main" id="{9A806EAA-CA88-7252-1BEA-D58098048CB0}"/>
              </a:ext>
            </a:extLst>
          </p:cNvPr>
          <p:cNvSpPr/>
          <p:nvPr/>
        </p:nvSpPr>
        <p:spPr>
          <a:xfrm>
            <a:off x="1248937" y="1828800"/>
            <a:ext cx="5475248" cy="691376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/>
              <a:t>ИНФОРМАЦИЯ ЗА ГРУПАТА</a:t>
            </a:r>
          </a:p>
        </p:txBody>
      </p:sp>
    </p:spTree>
    <p:extLst>
      <p:ext uri="{BB962C8B-B14F-4D97-AF65-F5344CB8AC3E}">
        <p14:creationId xmlns:p14="http://schemas.microsoft.com/office/powerpoint/2010/main" val="313113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B1C79694-3222-637B-3EC1-CD4F7B513C49}"/>
              </a:ext>
            </a:extLst>
          </p:cNvPr>
          <p:cNvSpPr txBox="1"/>
          <p:nvPr/>
        </p:nvSpPr>
        <p:spPr>
          <a:xfrm>
            <a:off x="3026535" y="721217"/>
            <a:ext cx="59114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i="1" dirty="0">
                <a:solidFill>
                  <a:schemeClr val="accent6"/>
                </a:solidFill>
              </a:rPr>
              <a:t>ПОРТФОЛИО</a:t>
            </a:r>
          </a:p>
          <a:p>
            <a:pPr algn="ctr"/>
            <a:r>
              <a:rPr lang="bg-BG" sz="2800" i="1" dirty="0">
                <a:solidFill>
                  <a:schemeClr val="accent6"/>
                </a:solidFill>
              </a:rPr>
              <a:t>на група „Катеричка“</a:t>
            </a:r>
          </a:p>
          <a:p>
            <a:pPr algn="ctr"/>
            <a:r>
              <a:rPr lang="bg-BG" sz="2800" i="1" dirty="0">
                <a:solidFill>
                  <a:schemeClr val="accent6"/>
                </a:solidFill>
              </a:rPr>
              <a:t>2023 – 2024</a:t>
            </a:r>
          </a:p>
          <a:p>
            <a:pPr algn="ctr"/>
            <a:r>
              <a:rPr lang="bg-BG" sz="2800" i="1" dirty="0">
                <a:solidFill>
                  <a:schemeClr val="accent6"/>
                </a:solidFill>
              </a:rPr>
              <a:t>учебна година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5A555ABF-A70B-53DC-73CD-D76966920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D15CF78A-0126-3B9C-0B8B-6C37E1ED1B18}"/>
              </a:ext>
            </a:extLst>
          </p:cNvPr>
          <p:cNvSpPr txBox="1"/>
          <p:nvPr/>
        </p:nvSpPr>
        <p:spPr>
          <a:xfrm>
            <a:off x="1477001" y="1197735"/>
            <a:ext cx="5911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ЕКИП НА ГРУПА „КАТЕРИЧКА“</a:t>
            </a: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Иванка Йовчева – старши учител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Емона </a:t>
            </a:r>
            <a:r>
              <a:rPr lang="bg-BG" b="1" i="1" dirty="0" err="1">
                <a:solidFill>
                  <a:schemeClr val="accent1"/>
                </a:solidFill>
              </a:rPr>
              <a:t>Станковска</a:t>
            </a:r>
            <a:r>
              <a:rPr lang="bg-BG" b="1" i="1" dirty="0">
                <a:solidFill>
                  <a:schemeClr val="accent1"/>
                </a:solidFill>
              </a:rPr>
              <a:t> – старши учител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Радостина Димитрова – помощник-възпитател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093F5CC6-E228-B724-5ACD-72E1B2C56B0F}"/>
              </a:ext>
            </a:extLst>
          </p:cNvPr>
          <p:cNvSpPr txBox="1"/>
          <p:nvPr/>
        </p:nvSpPr>
        <p:spPr>
          <a:xfrm>
            <a:off x="2871764" y="3162320"/>
            <a:ext cx="60661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>
                <a:solidFill>
                  <a:schemeClr val="accent1"/>
                </a:solidFill>
              </a:rPr>
              <a:t>Нашата цел е:</a:t>
            </a:r>
          </a:p>
          <a:p>
            <a:pPr algn="ctr"/>
            <a:endParaRPr lang="bg-BG" sz="2400" b="1" i="1" dirty="0">
              <a:solidFill>
                <a:schemeClr val="accent1"/>
              </a:solidFill>
            </a:endParaRP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„Да вдъхнем надежда, да възпламеним въображението и да вдъхновим любовта към ученето“</a:t>
            </a: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3A26C98-B6F5-385D-DFB2-D269EF49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336" y="1382751"/>
            <a:ext cx="2548658" cy="2352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анделка: наклонена нагоре 6">
            <a:extLst>
              <a:ext uri="{FF2B5EF4-FFF2-40B4-BE49-F238E27FC236}">
                <a16:creationId xmlns:a16="http://schemas.microsoft.com/office/drawing/2014/main" id="{8D3F7456-3875-24B5-9BB3-2ED8BED80423}"/>
              </a:ext>
            </a:extLst>
          </p:cNvPr>
          <p:cNvSpPr/>
          <p:nvPr/>
        </p:nvSpPr>
        <p:spPr>
          <a:xfrm>
            <a:off x="1661533" y="1128634"/>
            <a:ext cx="6188926" cy="763314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/>
              <a:t>ЕКИП НА ГРУПА  „КАТЕРИЧКА“</a:t>
            </a:r>
          </a:p>
        </p:txBody>
      </p:sp>
      <p:sp>
        <p:nvSpPr>
          <p:cNvPr id="8" name="Панделка: наклонена нагоре 7">
            <a:extLst>
              <a:ext uri="{FF2B5EF4-FFF2-40B4-BE49-F238E27FC236}">
                <a16:creationId xmlns:a16="http://schemas.microsoft.com/office/drawing/2014/main" id="{58DD62B7-8F3B-BCBD-1273-0D2D8A59210C}"/>
              </a:ext>
            </a:extLst>
          </p:cNvPr>
          <p:cNvSpPr/>
          <p:nvPr/>
        </p:nvSpPr>
        <p:spPr>
          <a:xfrm>
            <a:off x="3601845" y="3258316"/>
            <a:ext cx="4505092" cy="476518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/>
              <a:t>НАШАТА ЦЕЛ Е</a:t>
            </a:r>
            <a:r>
              <a:rPr lang="bg-B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727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F6D3ABD7-1C86-4CDF-4A34-FE347BCC252E}"/>
              </a:ext>
            </a:extLst>
          </p:cNvPr>
          <p:cNvSpPr txBox="1"/>
          <p:nvPr/>
        </p:nvSpPr>
        <p:spPr>
          <a:xfrm>
            <a:off x="1983347" y="1249251"/>
            <a:ext cx="7991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НАШЕТО МОТО Е:</a:t>
            </a: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„Ако учим днешните деца, както сме учили вчера, ние ги ограбваме от утре“ </a:t>
            </a:r>
          </a:p>
        </p:txBody>
      </p:sp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358D055F-29DA-B09B-03BB-545ACF6F2B08}"/>
              </a:ext>
            </a:extLst>
          </p:cNvPr>
          <p:cNvSpPr txBox="1"/>
          <p:nvPr/>
        </p:nvSpPr>
        <p:spPr>
          <a:xfrm>
            <a:off x="2859111" y="3296992"/>
            <a:ext cx="6465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В групата цари уютна и спокойна атмосфера, в която децата се възпитават, социализират и обучават чрез игри и иновативни методи и технологии на преподаване.</a:t>
            </a:r>
          </a:p>
        </p:txBody>
      </p:sp>
      <p:sp>
        <p:nvSpPr>
          <p:cNvPr id="4" name="Панделка: наклонена нагоре 3">
            <a:extLst>
              <a:ext uri="{FF2B5EF4-FFF2-40B4-BE49-F238E27FC236}">
                <a16:creationId xmlns:a16="http://schemas.microsoft.com/office/drawing/2014/main" id="{729B6D40-FCF3-A20E-B354-3919353C2599}"/>
              </a:ext>
            </a:extLst>
          </p:cNvPr>
          <p:cNvSpPr/>
          <p:nvPr/>
        </p:nvSpPr>
        <p:spPr>
          <a:xfrm>
            <a:off x="2665140" y="1249251"/>
            <a:ext cx="6659163" cy="746818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/>
              <a:t>НАШЕТО МОТО Е:</a:t>
            </a:r>
          </a:p>
        </p:txBody>
      </p:sp>
    </p:spTree>
    <p:extLst>
      <p:ext uri="{BB962C8B-B14F-4D97-AF65-F5344CB8AC3E}">
        <p14:creationId xmlns:p14="http://schemas.microsoft.com/office/powerpoint/2010/main" val="196725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E753C1A0-3D3B-F2E1-55BF-815B8CE5B75F}"/>
              </a:ext>
            </a:extLst>
          </p:cNvPr>
          <p:cNvSpPr txBox="1"/>
          <p:nvPr/>
        </p:nvSpPr>
        <p:spPr>
          <a:xfrm>
            <a:off x="3949523" y="1120462"/>
            <a:ext cx="567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>
                <a:solidFill>
                  <a:schemeClr val="accent1"/>
                </a:solidFill>
              </a:rPr>
              <a:t>ПРАВИЛА НА ГРУПА „КАТЕРИЧКА“</a:t>
            </a:r>
          </a:p>
        </p:txBody>
      </p:sp>
      <p:sp>
        <p:nvSpPr>
          <p:cNvPr id="8" name="Облаковидно 7">
            <a:extLst>
              <a:ext uri="{FF2B5EF4-FFF2-40B4-BE49-F238E27FC236}">
                <a16:creationId xmlns:a16="http://schemas.microsoft.com/office/drawing/2014/main" id="{0C473315-9BA8-1F4F-BF4B-CAA698F9A949}"/>
              </a:ext>
            </a:extLst>
          </p:cNvPr>
          <p:cNvSpPr/>
          <p:nvPr/>
        </p:nvSpPr>
        <p:spPr>
          <a:xfrm>
            <a:off x="1502535" y="2841401"/>
            <a:ext cx="2270974" cy="132491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Пазим  играчките, книжките и предметите в занималнята</a:t>
            </a:r>
          </a:p>
        </p:txBody>
      </p:sp>
      <p:sp>
        <p:nvSpPr>
          <p:cNvPr id="10" name="Облаковидно 9">
            <a:extLst>
              <a:ext uri="{FF2B5EF4-FFF2-40B4-BE49-F238E27FC236}">
                <a16:creationId xmlns:a16="http://schemas.microsoft.com/office/drawing/2014/main" id="{45EC6AED-2A67-2AB9-C35E-D0C7A1B7DD5B}"/>
              </a:ext>
            </a:extLst>
          </p:cNvPr>
          <p:cNvSpPr/>
          <p:nvPr/>
        </p:nvSpPr>
        <p:spPr>
          <a:xfrm>
            <a:off x="1397355" y="1313852"/>
            <a:ext cx="1983347" cy="113578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Влизаме с усмивка и поздравяваме</a:t>
            </a:r>
          </a:p>
        </p:txBody>
      </p:sp>
      <p:sp>
        <p:nvSpPr>
          <p:cNvPr id="11" name="Облаковидно 10">
            <a:extLst>
              <a:ext uri="{FF2B5EF4-FFF2-40B4-BE49-F238E27FC236}">
                <a16:creationId xmlns:a16="http://schemas.microsoft.com/office/drawing/2014/main" id="{0C595868-197C-7A18-0994-6B19E1D491BB}"/>
              </a:ext>
            </a:extLst>
          </p:cNvPr>
          <p:cNvSpPr/>
          <p:nvPr/>
        </p:nvSpPr>
        <p:spPr>
          <a:xfrm>
            <a:off x="4185634" y="2018968"/>
            <a:ext cx="1944710" cy="120075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Говорим тихо и възпитано</a:t>
            </a:r>
          </a:p>
        </p:txBody>
      </p:sp>
      <p:sp>
        <p:nvSpPr>
          <p:cNvPr id="12" name="Облаковидно 11">
            <a:extLst>
              <a:ext uri="{FF2B5EF4-FFF2-40B4-BE49-F238E27FC236}">
                <a16:creationId xmlns:a16="http://schemas.microsoft.com/office/drawing/2014/main" id="{7B6A4C5F-C012-1CEA-820F-058BCCFA35C5}"/>
              </a:ext>
            </a:extLst>
          </p:cNvPr>
          <p:cNvSpPr/>
          <p:nvPr/>
        </p:nvSpPr>
        <p:spPr>
          <a:xfrm>
            <a:off x="8740703" y="1489794"/>
            <a:ext cx="1983347" cy="1135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В занималнята не тичаме</a:t>
            </a:r>
          </a:p>
        </p:txBody>
      </p:sp>
      <p:sp>
        <p:nvSpPr>
          <p:cNvPr id="13" name="Облаковидно 12">
            <a:extLst>
              <a:ext uri="{FF2B5EF4-FFF2-40B4-BE49-F238E27FC236}">
                <a16:creationId xmlns:a16="http://schemas.microsoft.com/office/drawing/2014/main" id="{34603228-B8E2-91EE-24CD-2666B12C513C}"/>
              </a:ext>
            </a:extLst>
          </p:cNvPr>
          <p:cNvSpPr/>
          <p:nvPr/>
        </p:nvSpPr>
        <p:spPr>
          <a:xfrm>
            <a:off x="8100811" y="3219718"/>
            <a:ext cx="2588654" cy="152313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Наши приятели са вълшебните думи: „моля“, „извинявай“, ‚благодаря“, „заповядай“</a:t>
            </a:r>
          </a:p>
        </p:txBody>
      </p:sp>
      <p:sp>
        <p:nvSpPr>
          <p:cNvPr id="14" name="Облаковидно 13">
            <a:extLst>
              <a:ext uri="{FF2B5EF4-FFF2-40B4-BE49-F238E27FC236}">
                <a16:creationId xmlns:a16="http://schemas.microsoft.com/office/drawing/2014/main" id="{B7C798B0-06BF-22CD-FAF2-1D319AD7B1F7}"/>
              </a:ext>
            </a:extLst>
          </p:cNvPr>
          <p:cNvSpPr/>
          <p:nvPr/>
        </p:nvSpPr>
        <p:spPr>
          <a:xfrm>
            <a:off x="6239814" y="2610255"/>
            <a:ext cx="1751527" cy="11357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След игра прибираме играчките</a:t>
            </a:r>
          </a:p>
        </p:txBody>
      </p:sp>
      <p:sp>
        <p:nvSpPr>
          <p:cNvPr id="15" name="Облаковидно 14">
            <a:extLst>
              <a:ext uri="{FF2B5EF4-FFF2-40B4-BE49-F238E27FC236}">
                <a16:creationId xmlns:a16="http://schemas.microsoft.com/office/drawing/2014/main" id="{20621E0E-2E0D-2829-F7FA-2CDCCE3EB939}"/>
              </a:ext>
            </a:extLst>
          </p:cNvPr>
          <p:cNvSpPr/>
          <p:nvPr/>
        </p:nvSpPr>
        <p:spPr>
          <a:xfrm>
            <a:off x="4456091" y="3981284"/>
            <a:ext cx="1944710" cy="914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dirty="0"/>
              <a:t>Всички сме приятели и си помагаме</a:t>
            </a:r>
          </a:p>
        </p:txBody>
      </p:sp>
      <p:sp>
        <p:nvSpPr>
          <p:cNvPr id="4" name="Панделка: наклонена нагоре 3">
            <a:extLst>
              <a:ext uri="{FF2B5EF4-FFF2-40B4-BE49-F238E27FC236}">
                <a16:creationId xmlns:a16="http://schemas.microsoft.com/office/drawing/2014/main" id="{C7DA0188-21C0-44A6-BCBA-E8BF404A78E5}"/>
              </a:ext>
            </a:extLst>
          </p:cNvPr>
          <p:cNvSpPr/>
          <p:nvPr/>
        </p:nvSpPr>
        <p:spPr>
          <a:xfrm>
            <a:off x="3380702" y="998804"/>
            <a:ext cx="5529122" cy="742130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chemeClr val="tx1"/>
                </a:solidFill>
              </a:rPr>
              <a:t>ПРАВИЛА НА ГРУПА  „КАТЕРИЧКА“</a:t>
            </a:r>
          </a:p>
        </p:txBody>
      </p:sp>
    </p:spTree>
    <p:extLst>
      <p:ext uri="{BB962C8B-B14F-4D97-AF65-F5344CB8AC3E}">
        <p14:creationId xmlns:p14="http://schemas.microsoft.com/office/powerpoint/2010/main" val="20287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221C695-3884-D57F-14A4-78DA5E203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0D7AE315-CF05-2EB9-A2D5-E847F4E70EEE}"/>
              </a:ext>
            </a:extLst>
          </p:cNvPr>
          <p:cNvSpPr txBox="1"/>
          <p:nvPr/>
        </p:nvSpPr>
        <p:spPr>
          <a:xfrm>
            <a:off x="1643271" y="1133341"/>
            <a:ext cx="903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СЕДМИЧНО РАЗПРЕДЕЛЕНИЕ НА ПЕДАГОГИЧЕСКИТЕ СИТУАЦИИ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 В ПЪРВА ВЪЗРАСТОВА ГРУПА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0445AAA-85CE-6BEF-7131-AAD51346A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09980"/>
              </p:ext>
            </p:extLst>
          </p:nvPr>
        </p:nvGraphicFramePr>
        <p:xfrm>
          <a:off x="1906859" y="2163337"/>
          <a:ext cx="8774395" cy="157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879">
                  <a:extLst>
                    <a:ext uri="{9D8B030D-6E8A-4147-A177-3AD203B41FA5}">
                      <a16:colId xmlns:a16="http://schemas.microsoft.com/office/drawing/2014/main" val="2822738059"/>
                    </a:ext>
                  </a:extLst>
                </a:gridCol>
                <a:gridCol w="1754879">
                  <a:extLst>
                    <a:ext uri="{9D8B030D-6E8A-4147-A177-3AD203B41FA5}">
                      <a16:colId xmlns:a16="http://schemas.microsoft.com/office/drawing/2014/main" val="59115703"/>
                    </a:ext>
                  </a:extLst>
                </a:gridCol>
                <a:gridCol w="1754879">
                  <a:extLst>
                    <a:ext uri="{9D8B030D-6E8A-4147-A177-3AD203B41FA5}">
                      <a16:colId xmlns:a16="http://schemas.microsoft.com/office/drawing/2014/main" val="1184237112"/>
                    </a:ext>
                  </a:extLst>
                </a:gridCol>
                <a:gridCol w="1754879">
                  <a:extLst>
                    <a:ext uri="{9D8B030D-6E8A-4147-A177-3AD203B41FA5}">
                      <a16:colId xmlns:a16="http://schemas.microsoft.com/office/drawing/2014/main" val="2081212517"/>
                    </a:ext>
                  </a:extLst>
                </a:gridCol>
                <a:gridCol w="1754879">
                  <a:extLst>
                    <a:ext uri="{9D8B030D-6E8A-4147-A177-3AD203B41FA5}">
                      <a16:colId xmlns:a16="http://schemas.microsoft.com/office/drawing/2014/main" val="3341523089"/>
                    </a:ext>
                  </a:extLst>
                </a:gridCol>
              </a:tblGrid>
              <a:tr h="393080"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37513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394558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08712"/>
                  </a:ext>
                </a:extLst>
              </a:tr>
              <a:tr h="393080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1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25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6823E98-4D44-0779-E3B2-2B3CDDC4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3C00F429-CCA3-4339-5F9D-972612943737}"/>
              </a:ext>
            </a:extLst>
          </p:cNvPr>
          <p:cNvSpPr txBox="1"/>
          <p:nvPr/>
        </p:nvSpPr>
        <p:spPr>
          <a:xfrm>
            <a:off x="1981200" y="1200151"/>
            <a:ext cx="822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СЕДМИЧНО РАЗПРЕДЕЛЕНИЕ НА ПЕДАГОГИЧЕСКИТЕ СИТУАЦИИ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ВЪВ ВТОРА  ВЪЗРАСТОВА ГРУПА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DB80581-7683-12FA-AF10-531123581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05673"/>
              </p:ext>
            </p:extLst>
          </p:nvPr>
        </p:nvGraphicFramePr>
        <p:xfrm>
          <a:off x="1885950" y="2137410"/>
          <a:ext cx="8618220" cy="172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644">
                  <a:extLst>
                    <a:ext uri="{9D8B030D-6E8A-4147-A177-3AD203B41FA5}">
                      <a16:colId xmlns:a16="http://schemas.microsoft.com/office/drawing/2014/main" val="4133578821"/>
                    </a:ext>
                  </a:extLst>
                </a:gridCol>
                <a:gridCol w="1723644">
                  <a:extLst>
                    <a:ext uri="{9D8B030D-6E8A-4147-A177-3AD203B41FA5}">
                      <a16:colId xmlns:a16="http://schemas.microsoft.com/office/drawing/2014/main" val="700887129"/>
                    </a:ext>
                  </a:extLst>
                </a:gridCol>
                <a:gridCol w="1723644">
                  <a:extLst>
                    <a:ext uri="{9D8B030D-6E8A-4147-A177-3AD203B41FA5}">
                      <a16:colId xmlns:a16="http://schemas.microsoft.com/office/drawing/2014/main" val="2523907623"/>
                    </a:ext>
                  </a:extLst>
                </a:gridCol>
                <a:gridCol w="1723644">
                  <a:extLst>
                    <a:ext uri="{9D8B030D-6E8A-4147-A177-3AD203B41FA5}">
                      <a16:colId xmlns:a16="http://schemas.microsoft.com/office/drawing/2014/main" val="899056531"/>
                    </a:ext>
                  </a:extLst>
                </a:gridCol>
                <a:gridCol w="1723644">
                  <a:extLst>
                    <a:ext uri="{9D8B030D-6E8A-4147-A177-3AD203B41FA5}">
                      <a16:colId xmlns:a16="http://schemas.microsoft.com/office/drawing/2014/main" val="3516596332"/>
                    </a:ext>
                  </a:extLst>
                </a:gridCol>
              </a:tblGrid>
              <a:tr h="431484"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91212"/>
                  </a:ext>
                </a:extLst>
              </a:tr>
              <a:tr h="431484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9604"/>
                  </a:ext>
                </a:extLst>
              </a:tr>
              <a:tr h="431484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905479"/>
                  </a:ext>
                </a:extLst>
              </a:tr>
              <a:tr h="431484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9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7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E77CC00E-35EB-6A85-93BF-562B9EEE8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CFD5DB64-CF44-39F9-2935-D70EF48855DF}"/>
              </a:ext>
            </a:extLst>
          </p:cNvPr>
          <p:cNvSpPr txBox="1"/>
          <p:nvPr/>
        </p:nvSpPr>
        <p:spPr>
          <a:xfrm>
            <a:off x="2286000" y="1148576"/>
            <a:ext cx="76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СЕДМИЧНО РАЗПРЕДЕЛЕНИЕ НА ПЕДАГОГИЧЕСКИТЕ СИТУАЦИИ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В ТРЕТА ВЪЗРАСТОВА ГРУПА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2B2A240-5D3F-2E8C-A10D-4CEDC1C2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91906"/>
              </p:ext>
            </p:extLst>
          </p:nvPr>
        </p:nvGraphicFramePr>
        <p:xfrm>
          <a:off x="1839951" y="2207940"/>
          <a:ext cx="86310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208">
                  <a:extLst>
                    <a:ext uri="{9D8B030D-6E8A-4147-A177-3AD203B41FA5}">
                      <a16:colId xmlns:a16="http://schemas.microsoft.com/office/drawing/2014/main" val="3559416745"/>
                    </a:ext>
                  </a:extLst>
                </a:gridCol>
                <a:gridCol w="1726209">
                  <a:extLst>
                    <a:ext uri="{9D8B030D-6E8A-4147-A177-3AD203B41FA5}">
                      <a16:colId xmlns:a16="http://schemas.microsoft.com/office/drawing/2014/main" val="3258092560"/>
                    </a:ext>
                  </a:extLst>
                </a:gridCol>
                <a:gridCol w="1726209">
                  <a:extLst>
                    <a:ext uri="{9D8B030D-6E8A-4147-A177-3AD203B41FA5}">
                      <a16:colId xmlns:a16="http://schemas.microsoft.com/office/drawing/2014/main" val="3753001633"/>
                    </a:ext>
                  </a:extLst>
                </a:gridCol>
                <a:gridCol w="1726209">
                  <a:extLst>
                    <a:ext uri="{9D8B030D-6E8A-4147-A177-3AD203B41FA5}">
                      <a16:colId xmlns:a16="http://schemas.microsoft.com/office/drawing/2014/main" val="280458315"/>
                    </a:ext>
                  </a:extLst>
                </a:gridCol>
                <a:gridCol w="1726209">
                  <a:extLst>
                    <a:ext uri="{9D8B030D-6E8A-4147-A177-3AD203B41FA5}">
                      <a16:colId xmlns:a16="http://schemas.microsoft.com/office/drawing/2014/main" val="1728292672"/>
                    </a:ext>
                  </a:extLst>
                </a:gridCol>
              </a:tblGrid>
              <a:tr h="236406"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434116"/>
                  </a:ext>
                </a:extLst>
              </a:tr>
              <a:tr h="23640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63981"/>
                  </a:ext>
                </a:extLst>
              </a:tr>
              <a:tr h="23640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44121"/>
                  </a:ext>
                </a:extLst>
              </a:tr>
              <a:tr h="236406">
                <a:tc>
                  <a:txBody>
                    <a:bodyPr/>
                    <a:lstStyle/>
                    <a:p>
                      <a:endParaRPr lang="bg-B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134564"/>
                  </a:ext>
                </a:extLst>
              </a:tr>
              <a:tr h="236406"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 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>
                          <a:solidFill>
                            <a:schemeClr val="accent1"/>
                          </a:solidFill>
                        </a:rPr>
                        <a:t>ФК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07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4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CE90B750-B806-5752-55F8-36D16D34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2B6D9068-77BD-97EE-E1FC-3D9C447C61B2}"/>
              </a:ext>
            </a:extLst>
          </p:cNvPr>
          <p:cNvSpPr txBox="1"/>
          <p:nvPr/>
        </p:nvSpPr>
        <p:spPr>
          <a:xfrm>
            <a:off x="2910468" y="1750741"/>
            <a:ext cx="5965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>
                <a:solidFill>
                  <a:schemeClr val="accent1"/>
                </a:solidFill>
              </a:rPr>
              <a:t>НАШИЯТ ДЕВИЗ Е:</a:t>
            </a: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endParaRPr lang="bg-BG" b="1" i="1" dirty="0">
              <a:solidFill>
                <a:schemeClr val="accent1"/>
              </a:solidFill>
            </a:endParaRP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„ДОКАТО ИГРАЕМ,</a:t>
            </a:r>
          </a:p>
          <a:p>
            <a:pPr algn="ctr"/>
            <a:r>
              <a:rPr lang="bg-BG" b="1" i="1" dirty="0">
                <a:solidFill>
                  <a:schemeClr val="accent1"/>
                </a:solidFill>
              </a:rPr>
              <a:t>МОЖЕМ ВСИЧКО ДА УЗНАЕМ“</a:t>
            </a:r>
          </a:p>
        </p:txBody>
      </p:sp>
      <p:sp>
        <p:nvSpPr>
          <p:cNvPr id="5" name="Панделка: наклонена нагоре 4">
            <a:extLst>
              <a:ext uri="{FF2B5EF4-FFF2-40B4-BE49-F238E27FC236}">
                <a16:creationId xmlns:a16="http://schemas.microsoft.com/office/drawing/2014/main" id="{6F1F6824-221E-636D-2510-8FE155D3F553}"/>
              </a:ext>
            </a:extLst>
          </p:cNvPr>
          <p:cNvSpPr/>
          <p:nvPr/>
        </p:nvSpPr>
        <p:spPr>
          <a:xfrm>
            <a:off x="3534937" y="1572321"/>
            <a:ext cx="4471639" cy="791737"/>
          </a:xfrm>
          <a:prstGeom prst="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>
                <a:solidFill>
                  <a:schemeClr val="tx1"/>
                </a:solidFill>
              </a:rPr>
              <a:t>НАШИЯТ ДЕВИЗ Е:</a:t>
            </a:r>
          </a:p>
        </p:txBody>
      </p:sp>
    </p:spTree>
    <p:extLst>
      <p:ext uri="{BB962C8B-B14F-4D97-AF65-F5344CB8AC3E}">
        <p14:creationId xmlns:p14="http://schemas.microsoft.com/office/powerpoint/2010/main" val="3544734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Йон">
  <a:themeElements>
    <a:clrScheme name="Й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Й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Й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417</TotalTime>
  <Words>369</Words>
  <Application>Microsoft Office PowerPoint</Application>
  <PresentationFormat>Широк екран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Йон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 </dc:creator>
  <cp:lastModifiedBy>Ваня Йовчева</cp:lastModifiedBy>
  <cp:revision>20</cp:revision>
  <dcterms:created xsi:type="dcterms:W3CDTF">2021-10-13T22:04:57Z</dcterms:created>
  <dcterms:modified xsi:type="dcterms:W3CDTF">2023-09-27T13:50:23Z</dcterms:modified>
</cp:coreProperties>
</file>