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76" r:id="rId3"/>
    <p:sldId id="274" r:id="rId4"/>
    <p:sldId id="284" r:id="rId5"/>
    <p:sldId id="271" r:id="rId6"/>
    <p:sldId id="257" r:id="rId7"/>
    <p:sldId id="259" r:id="rId8"/>
    <p:sldId id="280" r:id="rId9"/>
    <p:sldId id="281" r:id="rId10"/>
    <p:sldId id="283" r:id="rId11"/>
    <p:sldId id="261" r:id="rId12"/>
    <p:sldId id="263" r:id="rId13"/>
    <p:sldId id="266" r:id="rId14"/>
    <p:sldId id="277" r:id="rId15"/>
    <p:sldId id="278" r:id="rId16"/>
    <p:sldId id="285" r:id="rId17"/>
    <p:sldId id="286" r:id="rId18"/>
    <p:sldId id="265" r:id="rId19"/>
    <p:sldId id="282" r:id="rId2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ен сти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Среден стил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ен стил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Стил с тема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441" autoAdjust="0"/>
  </p:normalViewPr>
  <p:slideViewPr>
    <p:cSldViewPr>
      <p:cViewPr varScale="1">
        <p:scale>
          <a:sx n="63" d="100"/>
          <a:sy n="63" d="100"/>
        </p:scale>
        <p:origin x="9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90185-4EC9-4A7F-98F7-981FD69458C7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B4D06-FE31-449D-9559-1B054A4D19D0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070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12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0FD7-2EFB-4F94-9FE5-8C97EB4CE23D}" type="datetimeFigureOut">
              <a:rPr lang="bg-BG" smtClean="0"/>
              <a:pPr/>
              <a:t>2.10.2023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93"/>
            <a:ext cx="9144000" cy="691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" name="Картина 13" descr="edelvais-logo-315x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16020">
            <a:off x="6193359" y="67038"/>
            <a:ext cx="2806316" cy="2229368"/>
          </a:xfrm>
          <a:prstGeom prst="ellipse">
            <a:avLst/>
          </a:prstGeom>
          <a:effectLst>
            <a:softEdge rad="127000"/>
          </a:effectLst>
          <a:scene3d>
            <a:camera prst="perspectiveHeroicExtremeLeftFacing"/>
            <a:lightRig rig="threePt" dir="t"/>
          </a:scene3d>
        </p:spPr>
      </p:pic>
      <p:sp>
        <p:nvSpPr>
          <p:cNvPr id="5" name="Правоъгълник 4"/>
          <p:cNvSpPr/>
          <p:nvPr/>
        </p:nvSpPr>
        <p:spPr>
          <a:xfrm>
            <a:off x="2987824" y="116632"/>
            <a:ext cx="3061209" cy="122413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3200" b="1" cap="none" spc="0" dirty="0" smtClean="0">
                <a:ln/>
                <a:solidFill>
                  <a:schemeClr val="accent3"/>
                </a:solidFill>
                <a:effectLst/>
              </a:rPr>
              <a:t>2023/20</a:t>
            </a:r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2</a:t>
            </a:r>
            <a:r>
              <a:rPr lang="bg-BG" sz="3200" b="1" dirty="0">
                <a:ln/>
                <a:solidFill>
                  <a:schemeClr val="accent3"/>
                </a:solidFill>
              </a:rPr>
              <a:t>4</a:t>
            </a:r>
            <a:endParaRPr lang="bg-BG" sz="32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bg-BG" sz="3200" b="1" dirty="0" smtClean="0">
                <a:ln/>
                <a:solidFill>
                  <a:schemeClr val="accent3"/>
                </a:solidFill>
              </a:rPr>
              <a:t>учебна година</a:t>
            </a:r>
            <a:endParaRPr lang="bg-BG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89040"/>
            <a:ext cx="6840760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21851"/>
            <a:ext cx="2409180" cy="24091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 3"/>
          <p:cNvSpPr/>
          <p:nvPr/>
        </p:nvSpPr>
        <p:spPr>
          <a:xfrm>
            <a:off x="3308772" y="2376358"/>
            <a:ext cx="4624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5400" b="1" cap="none" spc="0" dirty="0" smtClean="0">
                <a:ln/>
                <a:solidFill>
                  <a:schemeClr val="accent3"/>
                </a:solidFill>
                <a:effectLst/>
              </a:rPr>
              <a:t>Група „Щурче“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med" advTm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6857999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3728" y="836712"/>
            <a:ext cx="4572000" cy="923330"/>
          </a:xfrm>
          <a:prstGeom prst="rect">
            <a:avLst/>
          </a:prstGeom>
        </p:spPr>
        <p:txBody>
          <a:bodyPr>
            <a:prstTxWarp prst="textStop">
              <a:avLst/>
            </a:prstTxWarp>
            <a:spAutoFit/>
          </a:bodyPr>
          <a:lstStyle/>
          <a:p>
            <a:pPr algn="ctr"/>
            <a:r>
              <a:rPr lang="bg-B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Седмичмо разпределение </a:t>
            </a:r>
          </a:p>
          <a:p>
            <a:pPr algn="ctr"/>
            <a:r>
              <a:rPr lang="bg-B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педагогическите ситуации </a:t>
            </a:r>
          </a:p>
          <a:p>
            <a:pPr algn="ctr"/>
            <a:r>
              <a:rPr lang="bg-B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</a:t>
            </a:r>
            <a:r>
              <a:rPr lang="bg-B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четвърта </a:t>
            </a:r>
            <a:r>
              <a:rPr lang="bg-B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група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293096"/>
            <a:ext cx="3995936" cy="1831470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079206"/>
              </p:ext>
            </p:extLst>
          </p:nvPr>
        </p:nvGraphicFramePr>
        <p:xfrm>
          <a:off x="899593" y="1925466"/>
          <a:ext cx="7272806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815">
                  <a:extLst>
                    <a:ext uri="{9D8B030D-6E8A-4147-A177-3AD203B41FA5}">
                      <a16:colId xmlns:a16="http://schemas.microsoft.com/office/drawing/2014/main" val="808878104"/>
                    </a:ext>
                  </a:extLst>
                </a:gridCol>
                <a:gridCol w="1218308">
                  <a:extLst>
                    <a:ext uri="{9D8B030D-6E8A-4147-A177-3AD203B41FA5}">
                      <a16:colId xmlns:a16="http://schemas.microsoft.com/office/drawing/2014/main" val="2101873428"/>
                    </a:ext>
                  </a:extLst>
                </a:gridCol>
                <a:gridCol w="1555372">
                  <a:extLst>
                    <a:ext uri="{9D8B030D-6E8A-4147-A177-3AD203B41FA5}">
                      <a16:colId xmlns:a16="http://schemas.microsoft.com/office/drawing/2014/main" val="2921759605"/>
                    </a:ext>
                  </a:extLst>
                </a:gridCol>
                <a:gridCol w="1353750">
                  <a:extLst>
                    <a:ext uri="{9D8B030D-6E8A-4147-A177-3AD203B41FA5}">
                      <a16:colId xmlns:a16="http://schemas.microsoft.com/office/drawing/2014/main" val="933041517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3574930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Понеделник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Вторник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Сряда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Четвъртък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Петък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0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1.Околен</a:t>
                      </a:r>
                    </a:p>
                    <a:p>
                      <a:pPr algn="ctr"/>
                      <a:r>
                        <a:rPr lang="bg-BG" sz="1600" dirty="0" smtClean="0"/>
                        <a:t>свят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1.Математика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69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bg-BG" dirty="0" smtClean="0"/>
                        <a:t>2.БЕЛ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2.БЕЛ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2.ОС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smtClean="0"/>
                        <a:t>2.КТ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51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3.КТ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3.ИИ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15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1.Музика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1.Музика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1.ФК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221436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435" y="-1077848"/>
            <a:ext cx="6858000" cy="903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907704" y="764704"/>
            <a:ext cx="5810291" cy="910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4739"/>
              </a:avLst>
            </a:prstTxWarp>
          </a:bodyPr>
          <a:lstStyle/>
          <a:p>
            <a:pPr algn="ctr" rtl="0"/>
            <a:r>
              <a:rPr lang="bg-BG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правилата на</a:t>
            </a:r>
          </a:p>
          <a:p>
            <a:pPr algn="ctr" rtl="0"/>
            <a:r>
              <a:rPr lang="bg-BG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група"Щурче"</a:t>
            </a:r>
            <a:endParaRPr lang="bg-BG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4" name="Cloud Callout 3"/>
          <p:cNvSpPr/>
          <p:nvPr/>
        </p:nvSpPr>
        <p:spPr>
          <a:xfrm rot="20278859">
            <a:off x="668550" y="2020507"/>
            <a:ext cx="2551405" cy="156329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Бъди приятел!</a:t>
            </a:r>
            <a:endParaRPr lang="bg-BG" sz="2400" dirty="0"/>
          </a:p>
        </p:txBody>
      </p:sp>
      <p:sp>
        <p:nvSpPr>
          <p:cNvPr id="5" name="Cloud Callout 4"/>
          <p:cNvSpPr/>
          <p:nvPr/>
        </p:nvSpPr>
        <p:spPr>
          <a:xfrm rot="1436692">
            <a:off x="3103763" y="1775793"/>
            <a:ext cx="2915344" cy="2235341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Уважавай възрастните!</a:t>
            </a:r>
            <a:endParaRPr lang="bg-BG" sz="2400" dirty="0"/>
          </a:p>
        </p:txBody>
      </p:sp>
      <p:sp>
        <p:nvSpPr>
          <p:cNvPr id="8" name="Cloud Callout 7"/>
          <p:cNvSpPr/>
          <p:nvPr/>
        </p:nvSpPr>
        <p:spPr>
          <a:xfrm>
            <a:off x="6012160" y="1675539"/>
            <a:ext cx="2346283" cy="1913825"/>
          </a:xfrm>
          <a:prstGeom prst="cloud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Говори тихо!</a:t>
            </a:r>
            <a:endParaRPr lang="bg-BG" sz="2400" dirty="0"/>
          </a:p>
        </p:txBody>
      </p:sp>
      <p:sp>
        <p:nvSpPr>
          <p:cNvPr id="10" name="Cloud Callout 9"/>
          <p:cNvSpPr/>
          <p:nvPr/>
        </p:nvSpPr>
        <p:spPr>
          <a:xfrm rot="19902822">
            <a:off x="905767" y="3917247"/>
            <a:ext cx="2540397" cy="166791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Не се бий!</a:t>
            </a:r>
            <a:endParaRPr lang="bg-BG" sz="2400" dirty="0"/>
          </a:p>
        </p:txBody>
      </p:sp>
      <p:sp>
        <p:nvSpPr>
          <p:cNvPr id="12" name="Cloud Callout 11"/>
          <p:cNvSpPr/>
          <p:nvPr/>
        </p:nvSpPr>
        <p:spPr>
          <a:xfrm rot="892004">
            <a:off x="3262340" y="4078344"/>
            <a:ext cx="2553305" cy="1864983"/>
          </a:xfrm>
          <a:prstGeom prst="cloudCallou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Храни се културно!</a:t>
            </a:r>
            <a:endParaRPr lang="bg-BG" sz="2400" dirty="0"/>
          </a:p>
        </p:txBody>
      </p:sp>
      <p:sp>
        <p:nvSpPr>
          <p:cNvPr id="14" name="Cloud Callout 13"/>
          <p:cNvSpPr/>
          <p:nvPr/>
        </p:nvSpPr>
        <p:spPr>
          <a:xfrm rot="1688957">
            <a:off x="5815893" y="4100303"/>
            <a:ext cx="2642742" cy="1901361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Пази играчките!</a:t>
            </a:r>
            <a:endParaRPr lang="bg-BG" sz="24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3001"/>
            <a:ext cx="6858000" cy="914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авоъгълник 10"/>
          <p:cNvSpPr/>
          <p:nvPr/>
        </p:nvSpPr>
        <p:spPr>
          <a:xfrm>
            <a:off x="2260437" y="1214422"/>
            <a:ext cx="4623125" cy="7143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Група “Щурче”</a:t>
            </a:r>
            <a:endParaRPr lang="bg-BG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Картина 4" descr="3432343_249p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53457">
            <a:off x="6957954" y="530509"/>
            <a:ext cx="1214446" cy="1463188"/>
          </a:xfrm>
          <a:prstGeom prst="cloudCallou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796136" cy="434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280" y="-1107281"/>
            <a:ext cx="6929439" cy="914400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142976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6" name="Облаковидно изнесено означение 5"/>
          <p:cNvSpPr/>
          <p:nvPr/>
        </p:nvSpPr>
        <p:spPr>
          <a:xfrm>
            <a:off x="837579" y="719534"/>
            <a:ext cx="3929090" cy="154134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Екипът на гр.”Щурче”</a:t>
            </a:r>
            <a:endParaRPr lang="bg-BG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837578" y="2500306"/>
            <a:ext cx="3600401" cy="60876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Старши учител: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Надя Николова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904967" y="3306313"/>
            <a:ext cx="3515852" cy="56810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Учител: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Миглена Илиева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837578" y="3874415"/>
            <a:ext cx="3398353" cy="131815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bg-BG" sz="2000" b="1" dirty="0" smtClean="0">
              <a:ln/>
              <a:solidFill>
                <a:schemeClr val="accent3"/>
              </a:solidFill>
            </a:endParaRPr>
          </a:p>
          <a:p>
            <a:endParaRPr lang="bg-BG" sz="2000" b="1" dirty="0">
              <a:ln/>
              <a:solidFill>
                <a:schemeClr val="accent3"/>
              </a:solidFill>
            </a:endParaRP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помощник-възпитател: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Маргарита Костадинова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354" y="1819419"/>
            <a:ext cx="4722519" cy="35418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558" y="-1401970"/>
            <a:ext cx="6970892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5864" y="380764"/>
            <a:ext cx="412144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400" b="1" dirty="0" smtClean="0">
                <a:ln/>
                <a:solidFill>
                  <a:schemeClr val="accent3"/>
                </a:solidFill>
              </a:rPr>
              <a:t>Начало на учебната година в </a:t>
            </a:r>
          </a:p>
          <a:p>
            <a:pPr algn="ctr"/>
            <a:r>
              <a:rPr lang="bg-BG" sz="2400" b="1" dirty="0">
                <a:ln/>
                <a:solidFill>
                  <a:schemeClr val="accent3"/>
                </a:solidFill>
              </a:rPr>
              <a:t>г</a:t>
            </a:r>
            <a:r>
              <a:rPr lang="bg-BG" sz="2400" b="1" cap="none" spc="0" dirty="0" smtClean="0">
                <a:ln/>
                <a:solidFill>
                  <a:schemeClr val="accent3"/>
                </a:solidFill>
                <a:effectLst/>
              </a:rPr>
              <a:t>р.“Щурче“</a:t>
            </a:r>
            <a:endParaRPr 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257" y="1138590"/>
            <a:ext cx="2366924" cy="177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33" y="3768881"/>
            <a:ext cx="2416525" cy="1812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3907" y="1330762"/>
            <a:ext cx="2215274" cy="1661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9739" y="1347357"/>
            <a:ext cx="2196308" cy="1647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0793" y="3765879"/>
            <a:ext cx="2392510" cy="179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7691" y="1027092"/>
            <a:ext cx="2560178" cy="1920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12201"/>
          <a:stretch/>
        </p:blipFill>
        <p:spPr>
          <a:xfrm rot="5400000">
            <a:off x="4399031" y="3685060"/>
            <a:ext cx="2472884" cy="1923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11151" b="9401"/>
          <a:stretch/>
        </p:blipFill>
        <p:spPr>
          <a:xfrm rot="5400000">
            <a:off x="6274346" y="3727939"/>
            <a:ext cx="2460204" cy="1802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97908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856" y="-1133856"/>
            <a:ext cx="6876287" cy="914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71" y="1191096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283" y="1244414"/>
            <a:ext cx="2482418" cy="186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4127" y="1152959"/>
            <a:ext cx="2586937" cy="1940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4660" y="1123949"/>
            <a:ext cx="2664296" cy="199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382" y="3942752"/>
            <a:ext cx="2575744" cy="193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550" y="3984134"/>
            <a:ext cx="2465391" cy="1849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747" y="4036431"/>
            <a:ext cx="2468683" cy="1851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3308" y="4037138"/>
            <a:ext cx="2420888" cy="181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6555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401" y="-990600"/>
            <a:ext cx="6858000" cy="9143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92" y="1346346"/>
            <a:ext cx="2348880" cy="176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033" y="1323281"/>
            <a:ext cx="2276872" cy="1707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1161" y="1323705"/>
            <a:ext cx="2280253" cy="1710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356" y="1321523"/>
            <a:ext cx="2262808" cy="1697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92" y="4010642"/>
            <a:ext cx="2348880" cy="176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9294" y="4010642"/>
            <a:ext cx="2348880" cy="176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416473" y="4014961"/>
            <a:ext cx="2343944" cy="175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832" y="4007067"/>
            <a:ext cx="2320280" cy="174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4515623"/>
      </p:ext>
    </p:extLst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401" y="-990600"/>
            <a:ext cx="6858000" cy="9143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8450" r="9051"/>
          <a:stretch/>
        </p:blipFill>
        <p:spPr>
          <a:xfrm>
            <a:off x="955244" y="1124744"/>
            <a:ext cx="7538314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576595"/>
      </p:ext>
    </p:extLst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6858000" cy="9143999"/>
          </a:xfrm>
          <a:prstGeom prst="rect">
            <a:avLst/>
          </a:prstGeom>
        </p:spPr>
      </p:pic>
      <p:pic>
        <p:nvPicPr>
          <p:cNvPr id="3" name="Картина 2" descr="изтеглен фай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428999"/>
            <a:ext cx="4011032" cy="28043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авоъгълник 3"/>
          <p:cNvSpPr/>
          <p:nvPr/>
        </p:nvSpPr>
        <p:spPr>
          <a:xfrm>
            <a:off x="1047725" y="267869"/>
            <a:ext cx="7239051" cy="5632311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bg-BG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bg-BG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Песен на групата</a:t>
            </a:r>
          </a:p>
          <a:p>
            <a:pPr algn="ctr"/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1.Ние сме щурчета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весели гласчета,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пеем песнички за вас 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празничния час!/2</a:t>
            </a:r>
          </a:p>
          <a:p>
            <a:pPr algn="ctr"/>
            <a:endParaRPr lang="bg-BG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Припев:Кой ни даде името?-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някой да попита.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Надето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Мимето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 са госпожите:</a:t>
            </a:r>
          </a:p>
          <a:p>
            <a:pPr algn="ctr"/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2.Пеем песни от зори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чак до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следобяда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родители добри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щурчова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награда./2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8"/>
            <a:ext cx="6857999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44" y="1103832"/>
            <a:ext cx="3289080" cy="2466809"/>
          </a:xfrm>
          <a:prstGeom prst="ellipse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5" y="2924671"/>
            <a:ext cx="5596114" cy="3147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980728"/>
            <a:ext cx="5074551" cy="11584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/>
                <a:solidFill>
                  <a:schemeClr val="accent3"/>
                </a:solidFill>
                <a:effectLst/>
              </a:rPr>
              <a:t>Успешна учебна </a:t>
            </a:r>
          </a:p>
          <a:p>
            <a:pPr algn="ctr"/>
            <a:r>
              <a:rPr lang="bg-BG" sz="4000" b="1" cap="none" spc="0" dirty="0" smtClean="0">
                <a:ln/>
                <a:solidFill>
                  <a:schemeClr val="accent3"/>
                </a:solidFill>
                <a:effectLst/>
              </a:rPr>
              <a:t>година!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852428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 b="16757"/>
          <a:stretch/>
        </p:blipFill>
        <p:spPr>
          <a:xfrm>
            <a:off x="0" y="1"/>
            <a:ext cx="9144000" cy="6726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696" y="4149080"/>
            <a:ext cx="547260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гр. Кюстендил, ул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.» </a:t>
            </a:r>
            <a:r>
              <a:rPr lang="ru-RU" sz="2400" b="1" kern="10" dirty="0" err="1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Г.Бенковски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» </a:t>
            </a:r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№ 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11</a:t>
            </a:r>
            <a:endParaRPr lang="ru-RU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тел.: +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359.78.552071</a:t>
            </a:r>
            <a:endParaRPr lang="ru-RU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Е- mail: dg_edelvais@abv.bg</a:t>
            </a: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Website: www.dg-edelvais.com</a:t>
            </a:r>
            <a:endParaRPr lang="en-US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675">
            <a:off x="578768" y="4438000"/>
            <a:ext cx="1905000" cy="1543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806650"/>
            <a:ext cx="4422126" cy="1080120"/>
          </a:xfrm>
          <a:prstGeom prst="rect">
            <a:avLst/>
          </a:prstGeom>
          <a:noFill/>
        </p:spPr>
        <p:txBody>
          <a:bodyPr wrap="none" rtlCol="0">
            <a:prstTxWarp prst="textCurveDown">
              <a:avLst/>
            </a:prstTxWarp>
            <a:spAutoFit/>
          </a:bodyPr>
          <a:lstStyle/>
          <a:p>
            <a:r>
              <a:rPr lang="bg-BG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ДГ“Еделвайс“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22020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52519"/>
            <a:ext cx="6857999" cy="9144000"/>
          </a:xfrm>
          <a:prstGeom prst="rect">
            <a:avLst/>
          </a:prstGeom>
        </p:spPr>
      </p:pic>
      <p:pic>
        <p:nvPicPr>
          <p:cNvPr id="4" name="Картина 1" descr="ScreenShot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782706"/>
            <a:ext cx="6984776" cy="5238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08786"/>
          </a:xfrm>
          <a:prstGeom prst="rect">
            <a:avLst/>
          </a:prstGeom>
        </p:spPr>
      </p:pic>
      <p:sp>
        <p:nvSpPr>
          <p:cNvPr id="3" name="Текстово поле 6"/>
          <p:cNvSpPr txBox="1"/>
          <p:nvPr/>
        </p:nvSpPr>
        <p:spPr>
          <a:xfrm rot="20315419">
            <a:off x="131591" y="798542"/>
            <a:ext cx="3137110" cy="3092172"/>
          </a:xfrm>
          <a:prstGeom prst="cloudCallout">
            <a:avLst>
              <a:gd name="adj1" fmla="val -60884"/>
              <a:gd name="adj2" fmla="val 349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тази чудна стая, 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всеки ден играя.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Тя група “Щурче” се нарича 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всяко дете я обича.</a:t>
            </a:r>
            <a:endParaRPr lang="bg-BG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1108379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b="1" dirty="0" smtClean="0">
                <a:ln/>
                <a:solidFill>
                  <a:schemeClr val="accent3"/>
                </a:solidFill>
              </a:rPr>
              <a:t>В гр</a:t>
            </a:r>
            <a:r>
              <a:rPr lang="bg-BG" b="1" dirty="0">
                <a:ln/>
                <a:solidFill>
                  <a:schemeClr val="accent3"/>
                </a:solidFill>
              </a:rPr>
              <a:t>.”Щурче 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се се отглеждат,социализират,възпитават </a:t>
            </a:r>
            <a:r>
              <a:rPr lang="bg-BG" b="1" dirty="0">
                <a:ln/>
                <a:solidFill>
                  <a:schemeClr val="accent3"/>
                </a:solidFill>
              </a:rPr>
              <a:t>и обучават 28 деца.Групата е разновъзрастова-1 дете е първа възрастова група, 7 деца са втора възрастова група,18 деца са трета възрастова група,2 деца са четвърта възрастова група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.</a:t>
            </a:r>
          </a:p>
          <a:p>
            <a:r>
              <a:rPr lang="bg-BG" b="1" dirty="0" smtClean="0">
                <a:ln/>
                <a:solidFill>
                  <a:schemeClr val="accent3"/>
                </a:solidFill>
              </a:rPr>
              <a:t>Ние </a:t>
            </a:r>
            <a:r>
              <a:rPr lang="bg-BG" b="1" dirty="0">
                <a:ln/>
                <a:solidFill>
                  <a:schemeClr val="accent3"/>
                </a:solidFill>
              </a:rPr>
              <a:t>вярваме,че всяко дете е е уникално и,че носи в себе си потенциал,който предстои да развие.</a:t>
            </a:r>
          </a:p>
          <a:p>
            <a:pPr algn="just"/>
            <a:r>
              <a:rPr lang="bg-BG" b="1" dirty="0">
                <a:ln/>
                <a:solidFill>
                  <a:schemeClr val="accent3"/>
                </a:solidFill>
              </a:rPr>
              <a:t>Целодневният престой на децата в ДГ</a:t>
            </a:r>
            <a:r>
              <a:rPr lang="bg-BG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осигурява  условия и време за игра, почивка, дейности по избор на детето и обучение като се редуват  основни и допълнителни форми на педагогическо взаимодействие .</a:t>
            </a:r>
            <a:endParaRPr lang="bg-BG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1920" y="579880"/>
            <a:ext cx="2129237" cy="369332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</a:bodyPr>
          <a:lstStyle/>
          <a:p>
            <a:r>
              <a:rPr lang="bg-BG" b="1" dirty="0">
                <a:ln/>
                <a:solidFill>
                  <a:schemeClr val="accent3"/>
                </a:solidFill>
              </a:rPr>
              <a:t>Запознайте се с нас</a:t>
            </a:r>
          </a:p>
        </p:txBody>
      </p:sp>
      <p:pic>
        <p:nvPicPr>
          <p:cNvPr id="6" name="Картина 9" descr="3432343_249px.jpg"/>
          <p:cNvPicPr>
            <a:picLocks noChangeAspect="1"/>
          </p:cNvPicPr>
          <p:nvPr/>
        </p:nvPicPr>
        <p:blipFill>
          <a:blip r:embed="rId3" cstate="print"/>
          <a:srcRect l="-3891" t="1273"/>
          <a:stretch>
            <a:fillRect/>
          </a:stretch>
        </p:blipFill>
        <p:spPr>
          <a:xfrm>
            <a:off x="7326995" y="4570515"/>
            <a:ext cx="1855437" cy="21243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91375867"/>
      </p:ext>
    </p:extLst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688" y="-1103313"/>
            <a:ext cx="6857999" cy="9064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1619672" y="980728"/>
            <a:ext cx="2286016" cy="785818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Нашият девиз</a:t>
            </a:r>
            <a:endParaRPr lang="bg-BG" b="1" dirty="0">
              <a:ln/>
              <a:solidFill>
                <a:schemeClr val="accent3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Сърце 4"/>
          <p:cNvSpPr/>
          <p:nvPr/>
        </p:nvSpPr>
        <p:spPr>
          <a:xfrm rot="1503749">
            <a:off x="5435636" y="1786968"/>
            <a:ext cx="2628981" cy="3048113"/>
          </a:xfrm>
          <a:prstGeom prst="hear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prstTxWarp prst="textInflateBottom">
              <a:avLst>
                <a:gd name="adj" fmla="val 69742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За децата с любов</a:t>
            </a:r>
            <a:endParaRPr lang="bg-BG" sz="2000" b="1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Картина 7" descr="8742996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36712"/>
            <a:ext cx="5373350" cy="508415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8000" cy="914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2754786" y="-346565"/>
            <a:ext cx="3225539" cy="1203798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Дневен режим </a:t>
            </a:r>
            <a:endParaRPr lang="bg-BG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642910" y="857233"/>
            <a:ext cx="7000924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en-US" sz="1600" b="1" dirty="0" smtClean="0">
              <a:ln/>
              <a:solidFill>
                <a:schemeClr val="accent3"/>
              </a:solidFill>
            </a:endParaRPr>
          </a:p>
          <a:p>
            <a:endParaRPr lang="en-US" sz="1600" b="1" dirty="0" smtClean="0">
              <a:ln/>
              <a:solidFill>
                <a:schemeClr val="accent3"/>
              </a:solidFill>
            </a:endParaRPr>
          </a:p>
          <a:p>
            <a:endParaRPr lang="bg-BG" sz="1600" b="1" dirty="0" smtClean="0">
              <a:ln/>
              <a:solidFill>
                <a:schemeClr val="accent3"/>
              </a:solidFill>
            </a:endParaRPr>
          </a:p>
          <a:p>
            <a:endParaRPr lang="bg-BG" sz="1600" b="1" dirty="0" smtClean="0">
              <a:ln/>
              <a:solidFill>
                <a:schemeClr val="accent3"/>
              </a:solidFill>
            </a:endParaRPr>
          </a:p>
          <a:p>
            <a:r>
              <a:rPr lang="bg-BG" sz="1600" b="1" dirty="0" smtClean="0">
                <a:ln/>
                <a:solidFill>
                  <a:schemeClr val="accent3"/>
                </a:solidFill>
              </a:rPr>
              <a:t>06:30-08:30 - Прием. Самостоятелни дейности по  избор на децата.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08:30-08:45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Утринна гимнастика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08: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-09:00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Подготовка за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09:00-09:20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09: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0-10: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Основни форми на педагогическо взаимодействие(ПС)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:1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Подкрепяща закуска (плод)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0-12: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00- Допълнителни форми на педагогическо взаимодействие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12: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45- Подготовка за обяд и обяд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–Подготовка за сън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30 – Следобеден сън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-Тоалет и раздвижване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Подкрепяща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0-18:30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Сътрудничество и взаимодействие с родители,дейности по интереси и изпращане на децата.</a:t>
            </a:r>
            <a:endParaRPr lang="bg-BG" sz="1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Картина 6" descr="9942145_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6222" y="2643182"/>
            <a:ext cx="2527778" cy="1643074"/>
          </a:xfrm>
          <a:prstGeom prst="flowChartAlternateProcess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776466"/>
              </p:ext>
            </p:extLst>
          </p:nvPr>
        </p:nvGraphicFramePr>
        <p:xfrm>
          <a:off x="24257" y="1039933"/>
          <a:ext cx="9095486" cy="607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430">
                  <a:extLst>
                    <a:ext uri="{9D8B030D-6E8A-4147-A177-3AD203B41FA5}">
                      <a16:colId xmlns:a16="http://schemas.microsoft.com/office/drawing/2014/main" val="1941796376"/>
                    </a:ext>
                  </a:extLst>
                </a:gridCol>
                <a:gridCol w="1615400">
                  <a:extLst>
                    <a:ext uri="{9D8B030D-6E8A-4147-A177-3AD203B41FA5}">
                      <a16:colId xmlns:a16="http://schemas.microsoft.com/office/drawing/2014/main" val="3961244517"/>
                    </a:ext>
                  </a:extLst>
                </a:gridCol>
                <a:gridCol w="1515914">
                  <a:extLst>
                    <a:ext uri="{9D8B030D-6E8A-4147-A177-3AD203B41FA5}">
                      <a16:colId xmlns:a16="http://schemas.microsoft.com/office/drawing/2014/main" val="1013171428"/>
                    </a:ext>
                  </a:extLst>
                </a:gridCol>
                <a:gridCol w="1515914">
                  <a:extLst>
                    <a:ext uri="{9D8B030D-6E8A-4147-A177-3AD203B41FA5}">
                      <a16:colId xmlns:a16="http://schemas.microsoft.com/office/drawing/2014/main" val="4067223373"/>
                    </a:ext>
                  </a:extLst>
                </a:gridCol>
                <a:gridCol w="1515914">
                  <a:extLst>
                    <a:ext uri="{9D8B030D-6E8A-4147-A177-3AD203B41FA5}">
                      <a16:colId xmlns:a16="http://schemas.microsoft.com/office/drawing/2014/main" val="904308497"/>
                    </a:ext>
                  </a:extLst>
                </a:gridCol>
                <a:gridCol w="1515914">
                  <a:extLst>
                    <a:ext uri="{9D8B030D-6E8A-4147-A177-3AD203B41FA5}">
                      <a16:colId xmlns:a16="http://schemas.microsoft.com/office/drawing/2014/main" val="694306252"/>
                    </a:ext>
                  </a:extLst>
                </a:gridCol>
              </a:tblGrid>
              <a:tr h="486474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Форми</a:t>
                      </a:r>
                    </a:p>
                    <a:p>
                      <a:r>
                        <a:rPr lang="bg-BG" sz="1400" dirty="0" smtClean="0"/>
                        <a:t>времетраене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Понеделник</a:t>
                      </a:r>
                      <a:r>
                        <a:rPr lang="bg-BG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вторник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сряда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четвъртък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петък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03248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6.30-8.30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Прием на децата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(утринна гимнастика,дейност по избор,индивидуална работа)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281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dirty="0" smtClean="0"/>
                        <a:t>            </a:t>
                      </a:r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852593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ДФ</a:t>
                      </a:r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Разговори и игри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163272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9.00-9.20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Околен свят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КТ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БЕЛ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Околен</a:t>
                      </a:r>
                      <a:r>
                        <a:rPr lang="bg-BG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189574"/>
                  </a:ext>
                </a:extLst>
              </a:tr>
              <a:tr h="41831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9..20-10.00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Подвижни игри,творчески игри,занимания по интереси и др.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507942"/>
                  </a:ext>
                </a:extLst>
              </a:tr>
              <a:tr h="257545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10.00-10.20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ФК  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Музика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361625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10.20-10.30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Междинна подкрепителна 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809549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10.30-12.00 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Дейности,които не са дейности на детската градина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Дейности по избор,игри на открито,разхходки,закалителни процедури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267903"/>
                  </a:ext>
                </a:extLst>
              </a:tr>
              <a:tr h="339431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12.00-12.30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432147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12.30-15.00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за сън. Следобеден сън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Тоалет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56100"/>
                  </a:ext>
                </a:extLst>
              </a:tr>
              <a:tr h="339431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15.30-16.00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Следобедна подкрепителна 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51799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16.00-16.20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ПС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 култура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ИИ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БЕЛ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ФК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03780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16.20-18.30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Игри,разходки,творчески дейности,дейности по избор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8895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2000232" y="267870"/>
            <a:ext cx="5619789" cy="193899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endParaRPr lang="bg-BG" sz="2000" b="1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bg-BG" sz="2000" b="1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/>
              </a:rPr>
              <a:t> Седмично разпределение на         Педагогическите ситуации</a:t>
            </a:r>
          </a:p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</a:rPr>
              <a:t>за 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I</a:t>
            </a:r>
            <a:r>
              <a:rPr lang="bg-BG" sz="2000" b="1" dirty="0" smtClean="0">
                <a:ln/>
                <a:solidFill>
                  <a:schemeClr val="accent3"/>
                </a:solidFill>
              </a:rPr>
              <a:t> възрастова група</a:t>
            </a:r>
            <a:endParaRPr lang="bg-BG" sz="2000" b="1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366775"/>
              </p:ext>
            </p:extLst>
          </p:nvPr>
        </p:nvGraphicFramePr>
        <p:xfrm>
          <a:off x="642910" y="2286000"/>
          <a:ext cx="7929617" cy="17002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6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 понеделник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вторник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Сряда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четвъртък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петък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50">
                <a:tc>
                  <a:txBody>
                    <a:bodyPr/>
                    <a:lstStyle/>
                    <a:p>
                      <a:pPr algn="ctr"/>
                      <a:r>
                        <a:rPr lang="bg-BG" sz="1400" dirty="0" smtClean="0"/>
                        <a:t>1.Математика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1.ОС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1.БЕЛ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1.ИИ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1400" dirty="0" smtClean="0"/>
                        <a:t>1.КТ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2.ИИ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dirty="0" smtClean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 smtClean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 1.. 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1.Музика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1.Музика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3" y="4143954"/>
            <a:ext cx="4643470" cy="212825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4710" y="-1143000"/>
            <a:ext cx="6894577" cy="9143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1760" y="980728"/>
            <a:ext cx="4572000" cy="923330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/>
            <a:r>
              <a:rPr lang="bg-BG" b="1" dirty="0">
                <a:ln/>
                <a:solidFill>
                  <a:schemeClr val="accent3"/>
                </a:solidFill>
              </a:rPr>
              <a:t>Седмично разпределение на         Педагогическите ситуации</a:t>
            </a:r>
          </a:p>
          <a:p>
            <a:pPr algn="ctr"/>
            <a:r>
              <a:rPr lang="bg-BG" b="1" dirty="0">
                <a:ln/>
                <a:solidFill>
                  <a:schemeClr val="accent3"/>
                </a:solidFill>
              </a:rPr>
              <a:t>за 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II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 </a:t>
            </a:r>
            <a:r>
              <a:rPr lang="bg-BG" b="1" dirty="0">
                <a:ln/>
                <a:solidFill>
                  <a:schemeClr val="accent3"/>
                </a:solidFill>
              </a:rPr>
              <a:t>възрастова група</a:t>
            </a:r>
          </a:p>
        </p:txBody>
      </p:sp>
      <p:pic>
        <p:nvPicPr>
          <p:cNvPr id="4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0290" y="4077072"/>
            <a:ext cx="4643470" cy="212825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622268"/>
              </p:ext>
            </p:extLst>
          </p:nvPr>
        </p:nvGraphicFramePr>
        <p:xfrm>
          <a:off x="899593" y="1925466"/>
          <a:ext cx="7272806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815">
                  <a:extLst>
                    <a:ext uri="{9D8B030D-6E8A-4147-A177-3AD203B41FA5}">
                      <a16:colId xmlns:a16="http://schemas.microsoft.com/office/drawing/2014/main" val="808878104"/>
                    </a:ext>
                  </a:extLst>
                </a:gridCol>
                <a:gridCol w="1218308">
                  <a:extLst>
                    <a:ext uri="{9D8B030D-6E8A-4147-A177-3AD203B41FA5}">
                      <a16:colId xmlns:a16="http://schemas.microsoft.com/office/drawing/2014/main" val="2101873428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2921759605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933041517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3574930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Понеделник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Вторник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Сряда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Четвъртък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Петък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0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1.Околен</a:t>
                      </a:r>
                    </a:p>
                    <a:p>
                      <a:pPr algn="ctr"/>
                      <a:r>
                        <a:rPr lang="bg-BG" sz="1600" dirty="0" smtClean="0"/>
                        <a:t>свят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1.БЕЛ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1.ОС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 smtClean="0"/>
                        <a:t>1.КТ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69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bg-BG" dirty="0" smtClean="0"/>
                        <a:t>2.БЕЛ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51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15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1.Музика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1.Музика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1.ФК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69703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6857999" cy="9144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942711"/>
              </p:ext>
            </p:extLst>
          </p:nvPr>
        </p:nvGraphicFramePr>
        <p:xfrm>
          <a:off x="791068" y="2034117"/>
          <a:ext cx="7488836" cy="321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40">
                  <a:extLst>
                    <a:ext uri="{9D8B030D-6E8A-4147-A177-3AD203B41FA5}">
                      <a16:colId xmlns:a16="http://schemas.microsoft.com/office/drawing/2014/main" val="3606231970"/>
                    </a:ext>
                  </a:extLst>
                </a:gridCol>
                <a:gridCol w="1517620">
                  <a:extLst>
                    <a:ext uri="{9D8B030D-6E8A-4147-A177-3AD203B41FA5}">
                      <a16:colId xmlns:a16="http://schemas.microsoft.com/office/drawing/2014/main" val="933862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906253013"/>
                    </a:ext>
                  </a:extLst>
                </a:gridCol>
                <a:gridCol w="1448827">
                  <a:extLst>
                    <a:ext uri="{9D8B030D-6E8A-4147-A177-3AD203B41FA5}">
                      <a16:colId xmlns:a16="http://schemas.microsoft.com/office/drawing/2014/main" val="4188249787"/>
                    </a:ext>
                  </a:extLst>
                </a:gridCol>
                <a:gridCol w="1394981">
                  <a:extLst>
                    <a:ext uri="{9D8B030D-6E8A-4147-A177-3AD203B41FA5}">
                      <a16:colId xmlns:a16="http://schemas.microsoft.com/office/drawing/2014/main" val="3510476588"/>
                    </a:ext>
                  </a:extLst>
                </a:gridCol>
              </a:tblGrid>
              <a:tr h="327951">
                <a:tc>
                  <a:txBody>
                    <a:bodyPr/>
                    <a:lstStyle/>
                    <a:p>
                      <a:r>
                        <a:rPr lang="bg-BG" dirty="0" smtClean="0"/>
                        <a:t>Понеделник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Вторник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Сряда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Четвъртък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Петък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802642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1.Околен </a:t>
                      </a:r>
                    </a:p>
                    <a:p>
                      <a:pPr algn="ctr"/>
                      <a:r>
                        <a:rPr lang="bg-BG" sz="1600" dirty="0" smtClean="0"/>
                        <a:t>свят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1.ОС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1.КТ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682523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0059"/>
                  </a:ext>
                </a:extLst>
              </a:tr>
              <a:tr h="327951">
                <a:tc>
                  <a:txBody>
                    <a:bodyPr/>
                    <a:lstStyle/>
                    <a:p>
                      <a:endParaRPr lang="bg-BG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3.КТ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866237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pPr algn="just"/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25646"/>
                  </a:ext>
                </a:extLst>
              </a:tr>
              <a:tr h="327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dirty="0" smtClean="0"/>
                        <a:t>1.Физическа култура</a:t>
                      </a:r>
                    </a:p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dirty="0" smtClean="0"/>
                        <a:t>1.Музика</a:t>
                      </a:r>
                    </a:p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dirty="0" smtClean="0"/>
                        <a:t>1.ФК</a:t>
                      </a:r>
                    </a:p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1.Музика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1.ФК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53359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08285" y="833788"/>
            <a:ext cx="40791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bg-BG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Седмичмо разпределение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bg-BG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педагогическите ситуации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bg-BG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трета възрастова група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509120"/>
            <a:ext cx="3995936" cy="1831470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10153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658</Words>
  <Application>Microsoft Office PowerPoint</Application>
  <PresentationFormat>On-screen Show (4:3)</PresentationFormat>
  <Paragraphs>230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Impact</vt:lpstr>
      <vt:lpstr>Times New Roman</vt:lpstr>
      <vt:lpstr>Office тема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jordan</dc:creator>
  <cp:lastModifiedBy>denislav nikolov</cp:lastModifiedBy>
  <cp:revision>165</cp:revision>
  <dcterms:created xsi:type="dcterms:W3CDTF">2017-01-23T19:52:21Z</dcterms:created>
  <dcterms:modified xsi:type="dcterms:W3CDTF">2023-10-02T17:47:12Z</dcterms:modified>
</cp:coreProperties>
</file>