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4" r:id="rId3"/>
    <p:sldId id="258" r:id="rId4"/>
    <p:sldId id="271" r:id="rId5"/>
    <p:sldId id="257" r:id="rId6"/>
    <p:sldId id="259" r:id="rId7"/>
    <p:sldId id="261" r:id="rId8"/>
    <p:sldId id="263" r:id="rId9"/>
    <p:sldId id="266" r:id="rId10"/>
    <p:sldId id="268" r:id="rId11"/>
    <p:sldId id="265" r:id="rId12"/>
    <p:sldId id="275" r:id="rId13"/>
    <p:sldId id="273" r:id="rId14"/>
    <p:sldId id="270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ен стил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 с тема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41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0185-4EC9-4A7F-98F7-981FD69458C7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4D06-FE31-449D-9559-1B054A4D19D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FD7-2EFB-4F94-9FE5-8C97EB4CE23D}" type="datetimeFigureOut">
              <a:rPr lang="bg-BG" smtClean="0"/>
              <a:pPr/>
              <a:t>6.10.2019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3" descr="541837_628022410553166_14212905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Картина 13" descr="edelvais-logo-315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6020">
            <a:off x="6321052" y="100440"/>
            <a:ext cx="2550931" cy="2026488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авоъгълник 4"/>
          <p:cNvSpPr/>
          <p:nvPr/>
        </p:nvSpPr>
        <p:spPr>
          <a:xfrm>
            <a:off x="3186528" y="714356"/>
            <a:ext cx="27709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201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9</a:t>
            </a:r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/20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20</a:t>
            </a:r>
            <a:endParaRPr lang="bg-BG" sz="32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учебна година</a:t>
            </a:r>
            <a:endParaRPr lang="bg-BG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3cfc25fe00f5dde5cbcbe19a5912d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6" y="0"/>
            <a:ext cx="909549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428860" y="928670"/>
            <a:ext cx="4851151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19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400" b="1" dirty="0" smtClean="0">
                <a:ln/>
                <a:solidFill>
                  <a:schemeClr val="accent3"/>
                </a:solidFill>
              </a:rPr>
              <a:t>Създаваме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 </a:t>
            </a:r>
            <a:r>
              <a:rPr lang="bg-BG" sz="2400" b="1" dirty="0" smtClean="0">
                <a:ln/>
                <a:solidFill>
                  <a:schemeClr val="accent3"/>
                </a:solidFill>
              </a:rPr>
              <a:t>приятелства</a:t>
            </a:r>
            <a:endParaRPr lang="bg-BG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Картина 3" descr="WP_20160621_11_34_36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3624">
            <a:off x="339310" y="4076323"/>
            <a:ext cx="2866736" cy="151782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WP_20161213_11_53_4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1163">
            <a:off x="188106" y="2108384"/>
            <a:ext cx="2675314" cy="1542886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6" name="Картина 5" descr="WP_20161202_17_07_07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857364"/>
            <a:ext cx="2786082" cy="15671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WP_20161025_16_38_50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19255">
            <a:off x="5929882" y="4057571"/>
            <a:ext cx="2904736" cy="163391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WP_20161031_12_29_19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63094">
            <a:off x="6072198" y="2143116"/>
            <a:ext cx="2667018" cy="150019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9" name="Картина 8" descr="WP_20170127_16_37_25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9336" y="4232677"/>
            <a:ext cx="2856699" cy="160735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pic>
        <p:nvPicPr>
          <p:cNvPr id="3" name="Картина 2" descr="изтеглен ф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928934"/>
            <a:ext cx="4214810" cy="29467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авоъгълник 3"/>
          <p:cNvSpPr/>
          <p:nvPr/>
        </p:nvSpPr>
        <p:spPr>
          <a:xfrm>
            <a:off x="1047725" y="267869"/>
            <a:ext cx="7239051" cy="5632311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Песен на групата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1.Ние сме щурчета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весели гласчета,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пеем песнички за вас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празничния час!/2</a:t>
            </a:r>
          </a:p>
          <a:p>
            <a:pPr algn="ctr"/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Припев:Кой ни даде името?-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някой да попита.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Мимето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 са госпожите: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2.Пеем песни от зори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чак до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следобяда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родители добри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щурчова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награда./2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071678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малкото човече е на 3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годинки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вече :)</a:t>
            </a:r>
            <a:endParaRPr kumimoji="0" lang="bg-BG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Родителска тревога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 тръгването на детска градина се опитайте да сведете до минимум напрежението и притесненията. Не пренасяйте тревогите си върху детето.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Вашите емоции му влияят. Все пак вие изпращате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малчо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на едно място, където опитни педагози ще се грижат за него, ще срещне </a:t>
            </a:r>
            <a:r>
              <a:rPr kumimoji="0" lang="bg-BG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приятелчета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ще придобие нови навици и умения, ще получи първите си по-сериозни знания.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Да, като всяко ново начало и сега са възможни трудности - не са за пренебрегване нито стресът, нито почти сигурните разболявания. Но не обсъждайте пред детето евентуалните неприятности. Не изпадайте и в другата крайност – да рисувате идилична картина.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Постарайте се да мислете позитивно и вярвайте, че всичко ще бъде нар</a:t>
            </a:r>
            <a:r>
              <a:rPr kumimoji="0" lang="en-US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ед</a:t>
            </a:r>
            <a:r>
              <a:rPr kumimoji="0" lang="bg-BG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214546" y="1357298"/>
            <a:ext cx="4429156" cy="7143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 Вас родители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472210_523694784673498_43407150425040656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714612" y="1071546"/>
            <a:ext cx="3357586" cy="642942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bg-BG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Вас родители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7159" y="2071678"/>
            <a:ext cx="28360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Подготовката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раздялата започва от вкъщи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•Спокойният родител води до себе си спокойно дете. </a:t>
            </a:r>
            <a:endParaRPr lang="bg-BG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Желателно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 сутрин детето да бъде водено от родителя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който е готов да се </a:t>
            </a:r>
            <a:r>
              <a:rPr lang="bg-BG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радзели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него, но твърдо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•Раздялата в градината трябва да е кратка и насърчаваща детето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•Положителните емоции на родителя са много важни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Колкото по-плах и нерешителен е родителят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толкова по-тревожно ще бъде детето. </a:t>
            </a:r>
            <a:endParaRPr lang="bg-BG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Не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 безпокойте, когато детето плаче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Плачът подпомага нервната система да не се </a:t>
            </a:r>
            <a:r>
              <a:rPr lang="bg-BG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превъзбужда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bg-BG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</a:t>
            </a:r>
            <a:r>
              <a:rPr lang="bg-BG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променяйте правилата които сте въвели при раздяла.</a:t>
            </a:r>
            <a:endParaRPr lang="bg-BG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5819203"/>
            <a:ext cx="6364243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sng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Вас, Родители!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bg-BG" sz="2000" b="1" i="1" u="none" strike="noStrike" normalizeH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Ако детето живее с толерантност,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търпеливост.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насърчение,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увереност.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похвала,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оценява.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честност,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справедливост.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със сигурност,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поощрение,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цени.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приятелство,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 на света. </a:t>
            </a:r>
            <a:endParaRPr kumimoji="0" lang="bg-BG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creenShot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4572002" y="1339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286116" y="1071546"/>
            <a:ext cx="2129237" cy="42862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Запознайте се с нас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 rot="20315419">
            <a:off x="140342" y="1858558"/>
            <a:ext cx="3137110" cy="3092172"/>
          </a:xfrm>
          <a:prstGeom prst="cloudCallout">
            <a:avLst>
              <a:gd name="adj1" fmla="val -60884"/>
              <a:gd name="adj2" fmla="val 349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тази чудна стая,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всеки ден играя.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 група “Щурче” се нарича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всяко дете я обича.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571868" y="1500174"/>
            <a:ext cx="5214974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В.гр.”Щурче се отглеждат,социализират,възпитават и обучават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деца.Децата са първа възрастова група.Ние вярваме,че всяко дете е уникално и,че носи в себе си потенциал,който предстои да развие.</a:t>
            </a: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Целодневният престой на децата в ДГ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осигурява  условия и време за игра, почивка, дейности по избор на детето и обучение като се редуват  основни и допълнителни форми на педагогическо взаимодействие .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Картина 9" descr="3432343_249px.jpg"/>
          <p:cNvPicPr>
            <a:picLocks noChangeAspect="1"/>
          </p:cNvPicPr>
          <p:nvPr/>
        </p:nvPicPr>
        <p:blipFill>
          <a:blip r:embed="rId3" cstate="print"/>
          <a:srcRect l="-3891" t="1273"/>
          <a:stretch>
            <a:fillRect/>
          </a:stretch>
        </p:blipFill>
        <p:spPr>
          <a:xfrm rot="2317012">
            <a:off x="7032322" y="-224788"/>
            <a:ext cx="1855437" cy="21243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6072198" y="1500174"/>
            <a:ext cx="2286016" cy="78581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Нашият девиз</a:t>
            </a:r>
            <a:endParaRPr lang="bg-BG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ърце 4"/>
          <p:cNvSpPr/>
          <p:nvPr/>
        </p:nvSpPr>
        <p:spPr>
          <a:xfrm rot="1503749">
            <a:off x="5717434" y="2693668"/>
            <a:ext cx="2928958" cy="3000396"/>
          </a:xfrm>
          <a:prstGeom prst="hear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>
                <a:gd name="adj" fmla="val 69742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За децата с любов</a:t>
            </a:r>
            <a:endParaRPr lang="bg-BG" sz="2000" b="1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Картина 7" descr="8742996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5486400" cy="51911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5453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6" y="0"/>
            <a:ext cx="90954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2714613" y="482182"/>
            <a:ext cx="3339482" cy="11608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Дневен режим 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42910" y="857233"/>
            <a:ext cx="700092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06:30-08:30 - Прием. Самостоятелни дейности по  избор на децата.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08:30-08:45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Утринна гимнастика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-09:00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Подготовка за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09:00-09:20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0-10: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Основни форми на педагогическо взаимодействие(ПС)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:1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Подкрепяща закуска (плод)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0-12: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00- Допълнителни форми на педагогическо взаимодействие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12: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45- Подготовка за обяд и обяд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–Подготовка за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30 – Следобеден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-Тоалет и раздвижване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Подкрепяща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0-18:30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Сътрудничество и взаимодействие с родители,дейности по интереси и изпращане на децата.</a:t>
            </a:r>
            <a:endParaRPr lang="bg-BG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Картина 6" descr="994214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222" y="2643182"/>
            <a:ext cx="2527778" cy="1643074"/>
          </a:xfrm>
          <a:prstGeom prst="flowChartAlternateProcess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6221_html_7e2bc1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2000232" y="267870"/>
            <a:ext cx="5619789" cy="193899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Седмично разпределение на         Педагогическите ситуации</a:t>
            </a: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</a:rPr>
              <a:t>за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I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възрастова група</a:t>
            </a:r>
            <a:endParaRPr lang="bg-BG" sz="2000" b="1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286000"/>
          <a:ext cx="7929617" cy="1700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1525"/>
                <a:gridCol w="1347499"/>
                <a:gridCol w="1328748"/>
                <a:gridCol w="1784164"/>
                <a:gridCol w="1387681"/>
              </a:tblGrid>
              <a:tr h="48006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понеделник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вторник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err="1" smtClean="0"/>
                        <a:t>Срда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четвъртък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петък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</a:tr>
              <a:tr h="30575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1.Математика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1.ОС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1.КТ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1.БЕЛ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400" dirty="0" smtClean="0"/>
                        <a:t>1.ИИ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2.Музика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dirty="0" smtClean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/>
                        <a:t> </a:t>
                      </a:r>
                    </a:p>
                  </a:txBody>
                  <a:tcPr marL="121920" marR="121920"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endParaRPr lang="bg-BG" sz="1400" dirty="0" smtClean="0"/>
                    </a:p>
                  </a:txBody>
                  <a:tcPr marL="121920" marR="121920"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1.. 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1.ИИ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1.Музика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1.ФК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pic>
        <p:nvPicPr>
          <p:cNvPr id="5" name="Картина 4" descr="13751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01074"/>
            <a:ext cx="4643470" cy="212825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857356" y="1214422"/>
            <a:ext cx="5810291" cy="910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39"/>
              </a:avLst>
            </a:prstTxWarp>
          </a:bodyPr>
          <a:lstStyle/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правилата на</a:t>
            </a:r>
          </a:p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група"Щурче"</a:t>
            </a:r>
            <a:endParaRPr lang="bg-BG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Картина 5" descr="WP_20170130_10_59_39_Pro.jpg"/>
          <p:cNvPicPr>
            <a:picLocks noChangeAspect="1"/>
          </p:cNvPicPr>
          <p:nvPr/>
        </p:nvPicPr>
        <p:blipFill>
          <a:blip r:embed="rId3" cstate="print"/>
          <a:srcRect l="15625" t="5494" r="17969"/>
          <a:stretch>
            <a:fillRect/>
          </a:stretch>
        </p:blipFill>
        <p:spPr>
          <a:xfrm>
            <a:off x="1643042" y="2143116"/>
            <a:ext cx="5429288" cy="350046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330026694634_74356b663b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636180251955847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259" y="1851319"/>
            <a:ext cx="6752539" cy="3798303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  <p:sp>
        <p:nvSpPr>
          <p:cNvPr id="11" name="Правоъгълник 10"/>
          <p:cNvSpPr/>
          <p:nvPr/>
        </p:nvSpPr>
        <p:spPr>
          <a:xfrm>
            <a:off x="2260437" y="1214422"/>
            <a:ext cx="4623125" cy="7143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Група “Щурче”</a:t>
            </a:r>
            <a:endParaRPr lang="bg-BG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артина 4" descr="3432343_249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185026"/>
            <a:ext cx="1214446" cy="1463188"/>
          </a:xfrm>
          <a:prstGeom prst="cloudCallou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7538674_RAMKA_dlya_teksta_ugol_rozuy_verh_s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490" cy="6858000"/>
          </a:xfrm>
          <a:prstGeom prst="rect">
            <a:avLst/>
          </a:prstGeom>
        </p:spPr>
      </p:pic>
      <p:pic>
        <p:nvPicPr>
          <p:cNvPr id="4" name="Картина 3" descr="635968738529268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357298"/>
            <a:ext cx="2639038" cy="3958557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114297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Облаковидно изнесено означение 5"/>
          <p:cNvSpPr/>
          <p:nvPr/>
        </p:nvSpPr>
        <p:spPr>
          <a:xfrm rot="1085115">
            <a:off x="1499473" y="1500453"/>
            <a:ext cx="3929090" cy="154134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Екипът на гр.”Щурче”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643174" y="3357562"/>
            <a:ext cx="3571900" cy="40011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старши учител :</a:t>
            </a:r>
            <a:r>
              <a:rPr lang="bg-BG" sz="2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Надя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Николова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000364" y="3929066"/>
            <a:ext cx="3286148" cy="42862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учител:Миглена Илиева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14349" y="5072074"/>
            <a:ext cx="3214710" cy="5715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помощник-възпитател:</a:t>
            </a:r>
          </a:p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Галина Алексова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" name="Картина 8" descr="DSC_0006.jpg"/>
          <p:cNvPicPr>
            <a:picLocks noChangeAspect="1"/>
          </p:cNvPicPr>
          <p:nvPr/>
        </p:nvPicPr>
        <p:blipFill>
          <a:blip r:embed="rId4"/>
          <a:srcRect l="35216" t="32061" r="56791" b="55319"/>
          <a:stretch>
            <a:fillRect/>
          </a:stretch>
        </p:blipFill>
        <p:spPr>
          <a:xfrm>
            <a:off x="428596" y="2714620"/>
            <a:ext cx="1968117" cy="2071702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613</Words>
  <Application>Microsoft Office PowerPoint</Application>
  <PresentationFormat>Презентация на цял екран (4:3)</PresentationFormat>
  <Paragraphs>143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jordan</dc:creator>
  <cp:lastModifiedBy>Nadenceto</cp:lastModifiedBy>
  <cp:revision>118</cp:revision>
  <dcterms:created xsi:type="dcterms:W3CDTF">2017-01-23T19:52:21Z</dcterms:created>
  <dcterms:modified xsi:type="dcterms:W3CDTF">2019-10-06T19:45:53Z</dcterms:modified>
</cp:coreProperties>
</file>