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0" r:id="rId3"/>
    <p:sldId id="269" r:id="rId4"/>
    <p:sldId id="271" r:id="rId5"/>
    <p:sldId id="263" r:id="rId6"/>
    <p:sldId id="267" r:id="rId7"/>
    <p:sldId id="259" r:id="rId8"/>
    <p:sldId id="260" r:id="rId9"/>
    <p:sldId id="262" r:id="rId10"/>
    <p:sldId id="261" r:id="rId11"/>
    <p:sldId id="258" r:id="rId12"/>
    <p:sldId id="25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2922A-2DA3-4469-AF4E-93F4A9D3870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572EA-42E0-4E67-980C-EB3C2F9AD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572EA-42E0-4E67-980C-EB3C2F9AD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1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-edelvais.com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2" y="0"/>
            <a:ext cx="9156511" cy="6858000"/>
          </a:xfrm>
        </p:spPr>
      </p:pic>
      <p:sp>
        <p:nvSpPr>
          <p:cNvPr id="5" name="Хоризонтално превъртане 4"/>
          <p:cNvSpPr/>
          <p:nvPr/>
        </p:nvSpPr>
        <p:spPr>
          <a:xfrm>
            <a:off x="773792" y="-195296"/>
            <a:ext cx="5886440" cy="4128352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200" b="1" i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bg-BG" sz="4000" b="1" i="1" dirty="0">
                <a:solidFill>
                  <a:srgbClr val="FFFF00"/>
                </a:solidFill>
                <a:latin typeface="+mj-lt"/>
              </a:rPr>
              <a:t>ПОРТФОЛИО</a:t>
            </a:r>
          </a:p>
          <a:p>
            <a:pPr algn="ctr"/>
            <a:r>
              <a:rPr lang="bg-BG" sz="2800" b="1" i="1" dirty="0">
                <a:solidFill>
                  <a:srgbClr val="FFFF00"/>
                </a:solidFill>
                <a:latin typeface="+mj-lt"/>
              </a:rPr>
              <a:t>на група „КАТЕРИЧКА“</a:t>
            </a:r>
          </a:p>
          <a:p>
            <a:pPr algn="ctr"/>
            <a:endParaRPr lang="bg-BG" b="1" i="1" dirty="0">
              <a:solidFill>
                <a:srgbClr val="FFFF00"/>
              </a:solidFill>
              <a:latin typeface="+mj-lt"/>
            </a:endParaRPr>
          </a:p>
          <a:p>
            <a:pPr algn="ctr"/>
            <a:endParaRPr lang="bg-BG" b="1" i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bg-BG" b="1" i="1" dirty="0">
                <a:solidFill>
                  <a:srgbClr val="FFFF00"/>
                </a:solidFill>
                <a:latin typeface="+mj-lt"/>
              </a:rPr>
              <a:t>ДГ „Еделвайс“ гр. Кюстендил, ул. Спартак 21                    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latin typeface="+mj-lt"/>
              </a:rPr>
              <a:t>E-mail: dg</a:t>
            </a:r>
            <a:r>
              <a:rPr lang="bg-BG" b="1" i="1" dirty="0">
                <a:solidFill>
                  <a:srgbClr val="FFFF00"/>
                </a:solidFill>
                <a:latin typeface="+mj-lt"/>
              </a:rPr>
              <a:t>_</a:t>
            </a:r>
            <a:r>
              <a:rPr lang="en-US" b="1" i="1" dirty="0">
                <a:solidFill>
                  <a:srgbClr val="FFFF00"/>
                </a:solidFill>
                <a:latin typeface="+mj-lt"/>
              </a:rPr>
              <a:t>edelvais@abv.bg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latin typeface="+mj-lt"/>
              </a:rPr>
              <a:t>Website:  </a:t>
            </a:r>
            <a:r>
              <a:rPr lang="en-US" b="1" i="1" dirty="0">
                <a:solidFill>
                  <a:srgbClr val="FFFF00"/>
                </a:solidFill>
                <a:latin typeface="+mj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www.dg-edelvais.com</a:t>
            </a:r>
            <a:endParaRPr lang="bg-BG" b="1" i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bg-BG" b="1" i="1" dirty="0">
                <a:solidFill>
                  <a:srgbClr val="FFFF00"/>
                </a:solidFill>
                <a:latin typeface="+mj-lt"/>
              </a:rPr>
              <a:t>Тел: +959 78 55 20 72</a:t>
            </a:r>
            <a:endParaRPr lang="en-US" b="1" i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708920"/>
            <a:ext cx="2882076" cy="32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80"/>
            <a:ext cx="9336023" cy="7093791"/>
          </a:xfr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4226053"/>
            <a:ext cx="2522036" cy="285783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98247"/>
              </p:ext>
            </p:extLst>
          </p:nvPr>
        </p:nvGraphicFramePr>
        <p:xfrm>
          <a:off x="467544" y="980728"/>
          <a:ext cx="7704857" cy="167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000" b="1" i="1" dirty="0">
                          <a:solidFill>
                            <a:srgbClr val="FFFF00"/>
                          </a:solidFill>
                        </a:rPr>
                        <a:t>Понеделник</a:t>
                      </a:r>
                      <a:endParaRPr lang="en-US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i="1" dirty="0">
                          <a:solidFill>
                            <a:srgbClr val="FFFF00"/>
                          </a:solidFill>
                        </a:rPr>
                        <a:t>Вторник</a:t>
                      </a:r>
                      <a:endParaRPr lang="en-US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i="1" dirty="0">
                          <a:solidFill>
                            <a:srgbClr val="FFFF00"/>
                          </a:solidFill>
                        </a:rPr>
                        <a:t>Сряда</a:t>
                      </a:r>
                      <a:endParaRPr lang="en-US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i="1" dirty="0">
                          <a:solidFill>
                            <a:srgbClr val="FFFF00"/>
                          </a:solidFill>
                        </a:rPr>
                        <a:t>Четвъртък</a:t>
                      </a:r>
                      <a:endParaRPr lang="en-US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i="1" dirty="0">
                          <a:solidFill>
                            <a:srgbClr val="FFFF00"/>
                          </a:solidFill>
                        </a:rPr>
                        <a:t>Петък</a:t>
                      </a:r>
                      <a:endParaRPr lang="en-US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Математика</a:t>
                      </a:r>
                    </a:p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Музика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ОС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КТ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БЕЛ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ИИ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ФК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ИИ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Музика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ФК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b="1" i="1" dirty="0">
                          <a:solidFill>
                            <a:srgbClr val="FF0000"/>
                          </a:solidFill>
                        </a:rPr>
                        <a:t>ФК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Текстово поле 5"/>
          <p:cNvSpPr txBox="1"/>
          <p:nvPr/>
        </p:nvSpPr>
        <p:spPr>
          <a:xfrm>
            <a:off x="2845564" y="2944146"/>
            <a:ext cx="61937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i="1" dirty="0">
                <a:solidFill>
                  <a:srgbClr val="FF0000"/>
                </a:solidFill>
              </a:rPr>
              <a:t>Легенда:</a:t>
            </a:r>
          </a:p>
          <a:p>
            <a:r>
              <a:rPr lang="bg-BG" sz="2800" b="1" i="1" dirty="0">
                <a:solidFill>
                  <a:srgbClr val="FF0000"/>
                </a:solidFill>
              </a:rPr>
              <a:t>БЕЛ -  </a:t>
            </a:r>
            <a:r>
              <a:rPr lang="en-US" sz="2800" b="1" i="1" dirty="0" smtClean="0">
                <a:solidFill>
                  <a:srgbClr val="FF0000"/>
                </a:solidFill>
              </a:rPr>
              <a:t>   </a:t>
            </a:r>
            <a:r>
              <a:rPr lang="bg-BG" sz="2800" b="1" i="1" dirty="0" smtClean="0">
                <a:solidFill>
                  <a:srgbClr val="FF0000"/>
                </a:solidFill>
              </a:rPr>
              <a:t>Български </a:t>
            </a:r>
            <a:r>
              <a:rPr lang="bg-BG" sz="2800" b="1" i="1" dirty="0">
                <a:solidFill>
                  <a:srgbClr val="FF0000"/>
                </a:solidFill>
              </a:rPr>
              <a:t>език и литература</a:t>
            </a:r>
          </a:p>
          <a:p>
            <a:r>
              <a:rPr lang="bg-BG" sz="2800" b="1" i="1" dirty="0">
                <a:solidFill>
                  <a:srgbClr val="FF0000"/>
                </a:solidFill>
              </a:rPr>
              <a:t>ОС   -     Околен свят</a:t>
            </a:r>
          </a:p>
          <a:p>
            <a:r>
              <a:rPr lang="bg-BG" sz="2800" b="1" i="1" dirty="0">
                <a:solidFill>
                  <a:srgbClr val="FF0000"/>
                </a:solidFill>
              </a:rPr>
              <a:t>ИИ   -   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bg-BG" sz="2800" b="1" i="1" dirty="0" smtClean="0">
                <a:solidFill>
                  <a:srgbClr val="FF0000"/>
                </a:solidFill>
              </a:rPr>
              <a:t> </a:t>
            </a:r>
            <a:r>
              <a:rPr lang="bg-BG" sz="2800" b="1" i="1" dirty="0">
                <a:solidFill>
                  <a:srgbClr val="FF0000"/>
                </a:solidFill>
              </a:rPr>
              <a:t>Изобразително изкуство</a:t>
            </a:r>
          </a:p>
          <a:p>
            <a:r>
              <a:rPr lang="bg-BG" sz="2800" b="1" i="1" dirty="0">
                <a:solidFill>
                  <a:srgbClr val="FF0000"/>
                </a:solidFill>
              </a:rPr>
              <a:t>КТ    -     Конструиране и технологии</a:t>
            </a:r>
          </a:p>
          <a:p>
            <a:r>
              <a:rPr lang="bg-BG" sz="2800" b="1" i="1" dirty="0">
                <a:solidFill>
                  <a:srgbClr val="FF0000"/>
                </a:solidFill>
              </a:rPr>
              <a:t>ФК   -   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bg-BG" sz="2800" b="1" i="1" dirty="0" smtClean="0">
                <a:solidFill>
                  <a:srgbClr val="FF0000"/>
                </a:solidFill>
              </a:rPr>
              <a:t>Физическа </a:t>
            </a:r>
            <a:r>
              <a:rPr lang="bg-BG" sz="2800" b="1" i="1" dirty="0">
                <a:solidFill>
                  <a:srgbClr val="FF0000"/>
                </a:solidFill>
              </a:rPr>
              <a:t>култура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219644" y="449337"/>
            <a:ext cx="15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i="1" u="sng" dirty="0">
                <a:solidFill>
                  <a:srgbClr val="FF0000"/>
                </a:solidFill>
              </a:rPr>
              <a:t>Първа група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11" cy="6957392"/>
          </a:xfrm>
        </p:spPr>
      </p:pic>
      <p:sp>
        <p:nvSpPr>
          <p:cNvPr id="3" name="Текстово поле 2"/>
          <p:cNvSpPr txBox="1"/>
          <p:nvPr/>
        </p:nvSpPr>
        <p:spPr>
          <a:xfrm>
            <a:off x="179512" y="116632"/>
            <a:ext cx="734481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4800" b="1" i="1" u="sng" dirty="0">
              <a:solidFill>
                <a:srgbClr val="FF0000"/>
              </a:solidFill>
            </a:endParaRPr>
          </a:p>
          <a:p>
            <a:pPr algn="ctr"/>
            <a:r>
              <a:rPr lang="bg-BG" sz="4000" b="1" i="1" u="sng" dirty="0" smtClean="0">
                <a:solidFill>
                  <a:srgbClr val="FF0000"/>
                </a:solidFill>
              </a:rPr>
              <a:t>Девизът ни е</a:t>
            </a:r>
            <a:endParaRPr lang="bg-BG" sz="4000" b="1" i="1" u="sng" dirty="0">
              <a:solidFill>
                <a:srgbClr val="FF0000"/>
              </a:solidFill>
            </a:endParaRPr>
          </a:p>
          <a:p>
            <a:pPr algn="ctr"/>
            <a:endParaRPr lang="bg-BG" sz="6600" b="1" i="1" u="sng" dirty="0">
              <a:solidFill>
                <a:srgbClr val="00B0F0"/>
              </a:solidFill>
            </a:endParaRPr>
          </a:p>
          <a:p>
            <a:pPr algn="ctr"/>
            <a:r>
              <a:rPr lang="bg-BG" sz="4000" b="1" i="1" dirty="0">
                <a:solidFill>
                  <a:srgbClr val="00B0F0"/>
                </a:solidFill>
              </a:rPr>
              <a:t>„ДОКАТО ИГРАЕМ,</a:t>
            </a:r>
          </a:p>
          <a:p>
            <a:pPr algn="ctr"/>
            <a:r>
              <a:rPr lang="bg-BG" sz="4000" b="1" i="1" dirty="0">
                <a:solidFill>
                  <a:srgbClr val="00B0F0"/>
                </a:solidFill>
              </a:rPr>
              <a:t> МОЖЕМ ВСИЧКО ДА УЗНАЕМ“</a:t>
            </a:r>
          </a:p>
          <a:p>
            <a:pPr algn="ctr"/>
            <a:endParaRPr lang="bg-BG" sz="6600" b="1" i="1" dirty="0">
              <a:solidFill>
                <a:srgbClr val="00B0F0"/>
              </a:solidFill>
            </a:endParaRPr>
          </a:p>
          <a:p>
            <a:pPr algn="ctr"/>
            <a:endParaRPr lang="bg-BG" sz="6600" b="1" i="1" dirty="0">
              <a:solidFill>
                <a:srgbClr val="00B0F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2133"/>
            <a:ext cx="2450028" cy="27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6" y="-109872"/>
            <a:ext cx="9156511" cy="6957392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725849" y="1325094"/>
            <a:ext cx="76658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b="1" i="1" dirty="0">
                <a:solidFill>
                  <a:srgbClr val="FF0000"/>
                </a:solidFill>
              </a:rPr>
              <a:t>ЗДРАВА И УСПЕШНА </a:t>
            </a:r>
          </a:p>
          <a:p>
            <a:pPr algn="ctr"/>
            <a:r>
              <a:rPr lang="bg-BG" sz="3600" b="1" i="1" dirty="0">
                <a:solidFill>
                  <a:srgbClr val="FF0000"/>
                </a:solidFill>
              </a:rPr>
              <a:t>УЧЕБНА ГОДИНА </a:t>
            </a:r>
          </a:p>
          <a:p>
            <a:pPr algn="ctr"/>
            <a:r>
              <a:rPr lang="bg-BG" sz="3600" b="1" i="1" dirty="0">
                <a:solidFill>
                  <a:srgbClr val="FF0000"/>
                </a:solidFill>
              </a:rPr>
              <a:t>НА ДЕЦАТА ОТ ГРУПА „КАТЕРИЧКА“!!!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87508"/>
            <a:ext cx="2378020" cy="269464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4" y="21293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1" y="0"/>
            <a:ext cx="9156511" cy="6957392"/>
          </a:xfrm>
        </p:spPr>
      </p:pic>
      <p:sp>
        <p:nvSpPr>
          <p:cNvPr id="3" name="Текстово поле 2"/>
          <p:cNvSpPr txBox="1"/>
          <p:nvPr/>
        </p:nvSpPr>
        <p:spPr>
          <a:xfrm>
            <a:off x="251520" y="417438"/>
            <a:ext cx="472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i="1" dirty="0">
                <a:solidFill>
                  <a:srgbClr val="00B0F0"/>
                </a:solidFill>
              </a:rPr>
              <a:t> Добре дошли, мили деца!!!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3" y="1018188"/>
            <a:ext cx="4342961" cy="3703296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0" y="4248966"/>
            <a:ext cx="2263528" cy="2564904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="" xmlns:a16="http://schemas.microsoft.com/office/drawing/2014/main" id="{A5C7FCF0-1379-4192-9E9F-D3D4E1AAFFCC}"/>
              </a:ext>
            </a:extLst>
          </p:cNvPr>
          <p:cNvSpPr txBox="1"/>
          <p:nvPr/>
        </p:nvSpPr>
        <p:spPr>
          <a:xfrm>
            <a:off x="5051682" y="1300176"/>
            <a:ext cx="3408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 smtClean="0">
                <a:solidFill>
                  <a:srgbClr val="FF0000"/>
                </a:solidFill>
              </a:rPr>
              <a:t>Ани   </a:t>
            </a: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000">
                <a:solidFill>
                  <a:schemeClr val="tx2">
                    <a:lumMod val="60000"/>
                    <a:lumOff val="40000"/>
                  </a:schemeClr>
                </a:solidFill>
              </a:rPr>
              <a:t>Богомил   </a:t>
            </a:r>
            <a:r>
              <a:rPr lang="bg-BG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Божидар</a:t>
            </a:r>
            <a:r>
              <a:rPr lang="bg-BG" sz="2000" smtClean="0">
                <a:solidFill>
                  <a:srgbClr val="FF0000"/>
                </a:solidFill>
              </a:rPr>
              <a:t> </a:t>
            </a:r>
            <a:r>
              <a:rPr lang="bg-BG" sz="2000" dirty="0" smtClean="0">
                <a:solidFill>
                  <a:srgbClr val="FF0000"/>
                </a:solidFill>
              </a:rPr>
              <a:t>Румяна</a:t>
            </a: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bg-BG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Валентин </a:t>
            </a: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bg-BG" sz="2000" dirty="0" err="1" smtClean="0">
                <a:solidFill>
                  <a:srgbClr val="FF0000"/>
                </a:solidFill>
              </a:rPr>
              <a:t>Калояна</a:t>
            </a: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bg-BG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Велислав</a:t>
            </a:r>
          </a:p>
          <a:p>
            <a:pPr algn="ctr"/>
            <a:r>
              <a:rPr lang="bg-BG" sz="2000" dirty="0">
                <a:solidFill>
                  <a:srgbClr val="FF0000"/>
                </a:solidFill>
              </a:rPr>
              <a:t>Виктория      </a:t>
            </a:r>
            <a:r>
              <a:rPr lang="bg-BG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Деан</a:t>
            </a:r>
            <a:r>
              <a:rPr lang="bg-BG" sz="2000" dirty="0">
                <a:solidFill>
                  <a:srgbClr val="FF0000"/>
                </a:solidFill>
              </a:rPr>
              <a:t>        Ема         </a:t>
            </a: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Емо</a:t>
            </a:r>
            <a:r>
              <a:rPr lang="bg-BG" sz="2000" dirty="0">
                <a:solidFill>
                  <a:srgbClr val="FF0000"/>
                </a:solidFill>
              </a:rPr>
              <a:t> </a:t>
            </a:r>
            <a:r>
              <a:rPr lang="bg-BG" sz="2000" dirty="0" smtClean="0">
                <a:solidFill>
                  <a:srgbClr val="FF0000"/>
                </a:solidFill>
              </a:rPr>
              <a:t>  Виктория </a:t>
            </a: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Иво</a:t>
            </a:r>
            <a:r>
              <a:rPr lang="bg-BG" sz="2000" dirty="0" smtClean="0">
                <a:solidFill>
                  <a:srgbClr val="FF0000"/>
                </a:solidFill>
              </a:rPr>
              <a:t>   </a:t>
            </a: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Калин </a:t>
            </a:r>
            <a:r>
              <a:rPr lang="bg-BG" sz="20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bg-BG" sz="2000" dirty="0" smtClean="0">
                <a:solidFill>
                  <a:srgbClr val="FF0000"/>
                </a:solidFill>
              </a:rPr>
              <a:t> </a:t>
            </a:r>
            <a:r>
              <a:rPr lang="bg-BG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Кирил  </a:t>
            </a:r>
            <a:r>
              <a:rPr lang="bg-BG" sz="2000" dirty="0">
                <a:solidFill>
                  <a:srgbClr val="FF0000"/>
                </a:solidFill>
              </a:rPr>
              <a:t>      Калина      </a:t>
            </a:r>
            <a:r>
              <a:rPr lang="bg-BG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Калоян      </a:t>
            </a:r>
            <a:endParaRPr lang="bg-BG" sz="2000" dirty="0">
              <a:solidFill>
                <a:srgbClr val="FF0000"/>
              </a:solidFill>
            </a:endParaRPr>
          </a:p>
          <a:p>
            <a:pPr algn="ctr"/>
            <a:r>
              <a:rPr lang="bg-BG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Кристиян</a:t>
            </a:r>
          </a:p>
          <a:p>
            <a:pPr algn="ctr"/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Мартин       Светли</a:t>
            </a:r>
            <a:r>
              <a:rPr lang="bg-BG" sz="2000" dirty="0" smtClean="0">
                <a:solidFill>
                  <a:srgbClr val="FF0000"/>
                </a:solidFill>
              </a:rPr>
              <a:t>     </a:t>
            </a:r>
            <a:r>
              <a:rPr lang="bg-BG" sz="2000" dirty="0">
                <a:solidFill>
                  <a:srgbClr val="FF0000"/>
                </a:solidFill>
              </a:rPr>
              <a:t>Симона     </a:t>
            </a:r>
            <a:r>
              <a:rPr lang="bg-BG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Теодор     Хари </a:t>
            </a:r>
          </a:p>
        </p:txBody>
      </p:sp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78"/>
            <a:ext cx="9156511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Хоризонтално превъртане 2"/>
          <p:cNvSpPr/>
          <p:nvPr/>
        </p:nvSpPr>
        <p:spPr>
          <a:xfrm>
            <a:off x="2044191" y="-96408"/>
            <a:ext cx="5182491" cy="218322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i="1" dirty="0">
                <a:solidFill>
                  <a:srgbClr val="FFFF00"/>
                </a:solidFill>
              </a:rPr>
              <a:t>Педагогически екип на</a:t>
            </a:r>
          </a:p>
          <a:p>
            <a:pPr algn="ctr"/>
            <a:r>
              <a:rPr lang="bg-BG" sz="2800" b="1" i="1" dirty="0">
                <a:solidFill>
                  <a:srgbClr val="FFFF00"/>
                </a:solidFill>
              </a:rPr>
              <a:t> група ‚Катеричка“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79" y="2341107"/>
            <a:ext cx="1398717" cy="189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ово поле 6"/>
          <p:cNvSpPr txBox="1"/>
          <p:nvPr/>
        </p:nvSpPr>
        <p:spPr>
          <a:xfrm>
            <a:off x="181597" y="2684112"/>
            <a:ext cx="178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i="1" dirty="0">
                <a:solidFill>
                  <a:srgbClr val="FF0000"/>
                </a:solidFill>
              </a:rPr>
              <a:t>ст.  учител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Иванка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Йовчева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802163" y="264959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>
                <a:solidFill>
                  <a:srgbClr val="FF0000"/>
                </a:solidFill>
              </a:rPr>
              <a:t>ст. учител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Емона Станковска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53" y="4237096"/>
            <a:ext cx="1429796" cy="174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ово поле 10"/>
          <p:cNvSpPr txBox="1"/>
          <p:nvPr/>
        </p:nvSpPr>
        <p:spPr>
          <a:xfrm>
            <a:off x="2637502" y="5828780"/>
            <a:ext cx="3664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>
                <a:solidFill>
                  <a:srgbClr val="FF0000"/>
                </a:solidFill>
              </a:rPr>
              <a:t>помощник – възпитател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       Лилия  Миланова</a:t>
            </a:r>
          </a:p>
        </p:txBody>
      </p:sp>
      <p:pic>
        <p:nvPicPr>
          <p:cNvPr id="14" name="Картина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77" y="2338649"/>
            <a:ext cx="1240398" cy="189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00" y="4569256"/>
            <a:ext cx="1873964" cy="21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1" y="-49696"/>
            <a:ext cx="9156511" cy="6957392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01" y="3404429"/>
            <a:ext cx="2666052" cy="3021023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="" xmlns:a16="http://schemas.microsoft.com/office/drawing/2014/main" id="{730BB081-E9BF-45F6-9A07-0A42E9783C61}"/>
              </a:ext>
            </a:extLst>
          </p:cNvPr>
          <p:cNvSpPr txBox="1"/>
          <p:nvPr/>
        </p:nvSpPr>
        <p:spPr>
          <a:xfrm>
            <a:off x="621534" y="546660"/>
            <a:ext cx="582267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u="sng" dirty="0">
                <a:solidFill>
                  <a:srgbClr val="00B0F0"/>
                </a:solidFill>
              </a:rPr>
              <a:t>Нашето </a:t>
            </a:r>
            <a:r>
              <a:rPr lang="bg-BG" sz="3600" b="1" i="1" u="sng" dirty="0" smtClean="0">
                <a:solidFill>
                  <a:srgbClr val="00B0F0"/>
                </a:solidFill>
              </a:rPr>
              <a:t>мото</a:t>
            </a:r>
            <a:r>
              <a:rPr lang="en-US" sz="3600" b="1" i="1" u="sng" dirty="0">
                <a:solidFill>
                  <a:srgbClr val="00B0F0"/>
                </a:solidFill>
              </a:rPr>
              <a:t>:</a:t>
            </a:r>
            <a:endParaRPr lang="bg-BG" sz="3600" b="1" i="1" u="sng" dirty="0">
              <a:solidFill>
                <a:srgbClr val="00B0F0"/>
              </a:solidFill>
            </a:endParaRPr>
          </a:p>
          <a:p>
            <a:pPr algn="ctr"/>
            <a:endParaRPr lang="bg-BG" sz="2800" b="1" i="1" u="sng" dirty="0">
              <a:solidFill>
                <a:srgbClr val="00B0F0"/>
              </a:solidFill>
            </a:endParaRPr>
          </a:p>
          <a:p>
            <a:pPr algn="ctr"/>
            <a:r>
              <a:rPr lang="ru-RU" sz="2800" b="1" i="1" dirty="0">
                <a:solidFill>
                  <a:srgbClr val="00B0F0"/>
                </a:solidFill>
              </a:rPr>
              <a:t>„АКО ДНЕС ПРЕПОДАВАМЕ ТАКА,  КАКТО СМЕ ПРЕПОДАВАЛИ ВЧЕРА,  НИЕ ОГРАБВАМЕ НАШИТЕ  ДЕЦА ЗА УТРЕ“</a:t>
            </a:r>
            <a:br>
              <a:rPr lang="ru-RU" sz="2800" b="1" i="1" dirty="0">
                <a:solidFill>
                  <a:srgbClr val="00B0F0"/>
                </a:solidFill>
              </a:rPr>
            </a:br>
            <a:endParaRPr lang="en-US" sz="2800" b="1" i="1" dirty="0">
              <a:solidFill>
                <a:srgbClr val="00B0F0"/>
              </a:solidFill>
            </a:endParaRPr>
          </a:p>
          <a:p>
            <a:r>
              <a:rPr lang="bg-B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" y="38565"/>
            <a:ext cx="9156511" cy="6957392"/>
          </a:xfrm>
        </p:spPr>
      </p:pic>
      <p:sp>
        <p:nvSpPr>
          <p:cNvPr id="3" name="Текстово поле 2"/>
          <p:cNvSpPr txBox="1"/>
          <p:nvPr/>
        </p:nvSpPr>
        <p:spPr>
          <a:xfrm>
            <a:off x="467544" y="9068"/>
            <a:ext cx="4043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</a:rPr>
              <a:t/>
            </a:r>
            <a:br>
              <a:rPr lang="ru-RU" sz="2800" b="1" i="1" dirty="0">
                <a:solidFill>
                  <a:srgbClr val="00B0F0"/>
                </a:solidFill>
              </a:rPr>
            </a:br>
            <a:endParaRPr lang="en-US" sz="2800" b="1" i="1" dirty="0">
              <a:solidFill>
                <a:srgbClr val="00B0F0"/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11560" y="470294"/>
            <a:ext cx="62039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u="sng" dirty="0">
                <a:solidFill>
                  <a:srgbClr val="FF0000"/>
                </a:solidFill>
              </a:rPr>
              <a:t>  </a:t>
            </a:r>
            <a:r>
              <a:rPr lang="bg-BG" sz="3600" b="1" i="1" u="sng" dirty="0">
                <a:solidFill>
                  <a:srgbClr val="FF0000"/>
                </a:solidFill>
              </a:rPr>
              <a:t>Нашата цел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:</a:t>
            </a:r>
            <a:endParaRPr lang="bg-BG" sz="3600" b="1" i="1" u="sng" dirty="0">
              <a:solidFill>
                <a:srgbClr val="FF0000"/>
              </a:solidFill>
            </a:endParaRPr>
          </a:p>
          <a:p>
            <a:pPr algn="ctr"/>
            <a:endParaRPr lang="bg-BG" sz="40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СЪЗДАВАНЕ НА ВЪЗПИТАТЕЛНО-ОБРАЗОВАТЕЛЕН ПРОЦЕС,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СЪОБРАЗЕН С НОВОТО ВРЕМЕ И НОВИТЕ СТАНДАРТИ ЗА КАЧЕСТВЕНО ОБРАЗОВАНИЕ.</a:t>
            </a:r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                                                          </a:t>
            </a:r>
            <a:endParaRPr lang="en-US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25531"/>
            <a:ext cx="2522036" cy="28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56511" cy="6957392"/>
          </a:xfrm>
        </p:spPr>
      </p:pic>
      <p:sp>
        <p:nvSpPr>
          <p:cNvPr id="3" name="Правоъгълник 2"/>
          <p:cNvSpPr/>
          <p:nvPr/>
        </p:nvSpPr>
        <p:spPr>
          <a:xfrm>
            <a:off x="1713087" y="188640"/>
            <a:ext cx="5816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800" b="1" i="1" u="sng" dirty="0">
                <a:solidFill>
                  <a:srgbClr val="FF0000"/>
                </a:solidFill>
              </a:rPr>
              <a:t>Информация за група „Катеричка“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12548" y="620688"/>
            <a:ext cx="7524328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>
                <a:solidFill>
                  <a:srgbClr val="00B0F0"/>
                </a:solidFill>
              </a:rPr>
              <a:t>                                                              </a:t>
            </a:r>
          </a:p>
          <a:p>
            <a:pPr algn="ctr"/>
            <a:r>
              <a:rPr lang="bg-BG" sz="2400" b="1" i="1" dirty="0">
                <a:solidFill>
                  <a:srgbClr val="00B0F0"/>
                </a:solidFill>
              </a:rPr>
              <a:t>Група „Катеричка“ се състои от 23 деца - 8 момичета и 15 момчета. 9 деца са в трета възрастова група, 12 деца - във втора възрастова група и 2 деца- в първа възрастова група. </a:t>
            </a: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r>
              <a:rPr lang="bg-BG" sz="2400" b="1" i="1" dirty="0">
                <a:solidFill>
                  <a:srgbClr val="00B0F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Децата</a:t>
            </a:r>
            <a:r>
              <a:rPr lang="ru-RU" sz="2400" b="1" i="1" dirty="0">
                <a:solidFill>
                  <a:srgbClr val="00B0F0"/>
                </a:solidFill>
              </a:rPr>
              <a:t> се </a:t>
            </a:r>
            <a:r>
              <a:rPr lang="ru-RU" sz="2400" b="1" i="1" dirty="0" err="1">
                <a:solidFill>
                  <a:srgbClr val="00B0F0"/>
                </a:solidFill>
              </a:rPr>
              <a:t>обучават</a:t>
            </a:r>
            <a:r>
              <a:rPr lang="ru-RU" sz="2400" b="1" i="1" dirty="0">
                <a:solidFill>
                  <a:srgbClr val="00B0F0"/>
                </a:solidFill>
              </a:rPr>
              <a:t> ,  </a:t>
            </a:r>
            <a:r>
              <a:rPr lang="ru-RU" sz="2400" b="1" i="1" dirty="0" err="1">
                <a:solidFill>
                  <a:srgbClr val="00B0F0"/>
                </a:solidFill>
              </a:rPr>
              <a:t>възпитават</a:t>
            </a:r>
            <a:r>
              <a:rPr lang="ru-RU" sz="2400" b="1" i="1" dirty="0">
                <a:solidFill>
                  <a:srgbClr val="00B0F0"/>
                </a:solidFill>
              </a:rPr>
              <a:t> и </a:t>
            </a:r>
            <a:r>
              <a:rPr lang="ru-RU" sz="2400" b="1" i="1" dirty="0" err="1">
                <a:solidFill>
                  <a:srgbClr val="00B0F0"/>
                </a:solidFill>
              </a:rPr>
              <a:t>социализират</a:t>
            </a:r>
            <a:r>
              <a:rPr lang="ru-RU" sz="2400" b="1" i="1" dirty="0">
                <a:solidFill>
                  <a:srgbClr val="00B0F0"/>
                </a:solidFill>
              </a:rPr>
              <a:t> в уютна и спокойна атмосфера</a:t>
            </a:r>
            <a:r>
              <a:rPr lang="ru-RU" sz="2800" b="1" i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ru-RU" sz="2800" b="1" i="1" dirty="0">
                <a:solidFill>
                  <a:srgbClr val="00B0F0"/>
                </a:solidFill>
              </a:rPr>
              <a:t> </a:t>
            </a:r>
            <a:r>
              <a:rPr lang="bg-BG" sz="2400" b="1" i="1" dirty="0">
                <a:solidFill>
                  <a:srgbClr val="00B0F0"/>
                </a:solidFill>
              </a:rPr>
              <a:t>Образователният процес  протича под формата на игра и чрез интерактивни методи на преподаване.</a:t>
            </a:r>
          </a:p>
          <a:p>
            <a:pPr algn="ctr"/>
            <a:endParaRPr lang="bg-BG" sz="2800" b="1" i="1" dirty="0">
              <a:solidFill>
                <a:srgbClr val="00B0F0"/>
              </a:solidFill>
            </a:endParaRPr>
          </a:p>
          <a:p>
            <a:pPr algn="ctr"/>
            <a:endParaRPr lang="bg-BG" sz="2800" b="1" i="1" dirty="0">
              <a:solidFill>
                <a:srgbClr val="00B0F0"/>
              </a:solidFill>
            </a:endParaRPr>
          </a:p>
          <a:p>
            <a:pPr algn="ctr"/>
            <a:endParaRPr lang="bg-BG" sz="28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bg-BG" sz="2400" b="1" i="1" dirty="0">
              <a:solidFill>
                <a:srgbClr val="00B0F0"/>
              </a:solidFill>
            </a:endParaRPr>
          </a:p>
          <a:p>
            <a:pPr algn="ctr"/>
            <a:endParaRPr lang="en-US" sz="2400" b="1" i="1" dirty="0">
              <a:solidFill>
                <a:srgbClr val="00B0F0"/>
              </a:solidFill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16" y="4437112"/>
            <a:ext cx="2136434" cy="2420888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64" y="61931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11" cy="6957392"/>
          </a:xfrm>
        </p:spPr>
      </p:pic>
      <p:sp>
        <p:nvSpPr>
          <p:cNvPr id="3" name="Текстово поле 2"/>
          <p:cNvSpPr txBox="1"/>
          <p:nvPr/>
        </p:nvSpPr>
        <p:spPr>
          <a:xfrm>
            <a:off x="611560" y="260648"/>
            <a:ext cx="8136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i="1" u="sng" dirty="0">
                <a:solidFill>
                  <a:srgbClr val="00B0F0"/>
                </a:solidFill>
              </a:rPr>
              <a:t>  Правила на група „Катеричка“</a:t>
            </a:r>
          </a:p>
          <a:p>
            <a:endParaRPr lang="bg-BG" sz="2000" b="1" i="1" dirty="0">
              <a:solidFill>
                <a:srgbClr val="FF0000"/>
              </a:solidFill>
            </a:endParaRPr>
          </a:p>
          <a:p>
            <a:r>
              <a:rPr lang="bg-BG" sz="2400" b="1" i="1" dirty="0">
                <a:solidFill>
                  <a:srgbClr val="FF0000"/>
                </a:solidFill>
              </a:rPr>
              <a:t>1.  Влизаме с усмивка и поздравяваме !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2. Говорим тихо и възпитано!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3. Пазим играчките, книжките и предметите в занималнята !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4. Наши приятели са вълшебните думи: „моля“, „извинявай“, „благодаря“, „заповядай“!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5. В занималнята не тичаме!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6. Всички сме приятели и си помагаме !</a:t>
            </a:r>
          </a:p>
          <a:p>
            <a:r>
              <a:rPr lang="bg-BG" sz="2400" b="1" i="1" dirty="0">
                <a:solidFill>
                  <a:srgbClr val="FF0000"/>
                </a:solidFill>
              </a:rPr>
              <a:t>7. След игра прибираме играчките!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06" y="3789040"/>
            <a:ext cx="2327075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онтейнер за съдържание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" y="0"/>
            <a:ext cx="9471388" cy="7103541"/>
          </a:xfr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52360"/>
            <a:ext cx="3384376" cy="334486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35" y="1772816"/>
            <a:ext cx="3375313" cy="332441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97228"/>
            <a:ext cx="6768752" cy="1524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Текстово поле 14"/>
          <p:cNvSpPr txBox="1"/>
          <p:nvPr/>
        </p:nvSpPr>
        <p:spPr>
          <a:xfrm>
            <a:off x="279184" y="204698"/>
            <a:ext cx="8832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i="1" u="sng" dirty="0">
                <a:solidFill>
                  <a:srgbClr val="FF0000"/>
                </a:solidFill>
              </a:rPr>
              <a:t>Дневен режим на група „Катеричка“</a:t>
            </a:r>
          </a:p>
          <a:p>
            <a:pPr algn="ctr"/>
            <a:endParaRPr lang="bg-BG" sz="2000" b="1" i="1" u="sng" dirty="0">
              <a:solidFill>
                <a:srgbClr val="FF0000"/>
              </a:solidFill>
            </a:endParaRPr>
          </a:p>
          <a:p>
            <a:pPr algn="ctr"/>
            <a:r>
              <a:rPr lang="bg-BG" sz="2000" b="1" i="1" dirty="0">
                <a:solidFill>
                  <a:srgbClr val="FF0000"/>
                </a:solidFill>
              </a:rPr>
              <a:t>Трета възрастова група                                 Втора възрастова група</a:t>
            </a:r>
          </a:p>
          <a:p>
            <a:pPr algn="ctr"/>
            <a:endParaRPr lang="en-US" sz="2000" b="1" i="1" u="sng" dirty="0">
              <a:solidFill>
                <a:srgbClr val="FF0000"/>
              </a:solidFill>
            </a:endParaRP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46" y="5301208"/>
            <a:ext cx="1373869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3239" y="242909"/>
            <a:ext cx="8229600" cy="1143000"/>
          </a:xfrm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1" y="-158642"/>
            <a:ext cx="9156511" cy="6957392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24092"/>
              </p:ext>
            </p:extLst>
          </p:nvPr>
        </p:nvGraphicFramePr>
        <p:xfrm>
          <a:off x="601994" y="1556441"/>
          <a:ext cx="7488832" cy="18685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7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8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6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5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74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7361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rgbClr val="FFFF00"/>
                          </a:solidFill>
                        </a:rPr>
                        <a:t>Понеделник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rgbClr val="FFFF00"/>
                          </a:solidFill>
                        </a:rPr>
                        <a:t>вторник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rgbClr val="FFFF00"/>
                          </a:solidFill>
                        </a:rPr>
                        <a:t>сряда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rgbClr val="FFFF00"/>
                          </a:solidFill>
                        </a:rPr>
                        <a:t>четвъртък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rgbClr val="FFFF00"/>
                          </a:solidFill>
                        </a:rPr>
                        <a:t>петък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9870"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Математика</a:t>
                      </a:r>
                    </a:p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Музика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ОС</a:t>
                      </a:r>
                    </a:p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ФК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КТ</a:t>
                      </a:r>
                    </a:p>
                    <a:p>
                      <a:endParaRPr lang="bg-BG" b="1" i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Музика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БЕЛ</a:t>
                      </a:r>
                    </a:p>
                    <a:p>
                      <a:endParaRPr lang="bg-BG" b="1" i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ФК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ОС</a:t>
                      </a:r>
                    </a:p>
                    <a:p>
                      <a:endParaRPr lang="bg-BG" b="1" i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ИИ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312"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ФК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ИИ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БЕЛ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Математика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КТ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35752"/>
              </p:ext>
            </p:extLst>
          </p:nvPr>
        </p:nvGraphicFramePr>
        <p:xfrm>
          <a:off x="2671737" y="4114240"/>
          <a:ext cx="6478362" cy="1785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7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47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1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50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96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5420">
                <a:tc>
                  <a:txBody>
                    <a:bodyPr/>
                    <a:lstStyle/>
                    <a:p>
                      <a:r>
                        <a:rPr lang="bg-BG" sz="2000" b="1" i="1" dirty="0">
                          <a:solidFill>
                            <a:srgbClr val="FFFF00"/>
                          </a:solidFill>
                        </a:rPr>
                        <a:t>понеделник</a:t>
                      </a:r>
                      <a:endParaRPr lang="en-US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FF00"/>
                          </a:solidFill>
                        </a:rPr>
                        <a:t>вторник</a:t>
                      </a:r>
                      <a:endParaRPr lang="en-US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FF00"/>
                          </a:solidFill>
                        </a:rPr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i="1" dirty="0">
                          <a:solidFill>
                            <a:srgbClr val="FFFF00"/>
                          </a:solidFill>
                        </a:rPr>
                        <a:t>четвъртък</a:t>
                      </a:r>
                      <a:endParaRPr lang="en-US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i="1" dirty="0">
                          <a:solidFill>
                            <a:srgbClr val="FFFF00"/>
                          </a:solidFill>
                        </a:rPr>
                        <a:t>петък</a:t>
                      </a:r>
                      <a:endParaRPr lang="en-US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1978"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Математика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ОС</a:t>
                      </a:r>
                    </a:p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ФК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КТ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БЕЛ</a:t>
                      </a:r>
                    </a:p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Музика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ОС</a:t>
                      </a:r>
                      <a:r>
                        <a:rPr lang="bg-BG" b="1" i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bg-BG" b="1" i="1" baseline="0" dirty="0">
                          <a:solidFill>
                            <a:srgbClr val="FF0000"/>
                          </a:solidFill>
                        </a:rPr>
                        <a:t>Музика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7781"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ФК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ИИ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БЕЛ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ФК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b="1" i="1" dirty="0">
                          <a:solidFill>
                            <a:srgbClr val="FF0000"/>
                          </a:solidFill>
                        </a:rPr>
                        <a:t>ИИ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Текстово поле 8"/>
          <p:cNvSpPr txBox="1"/>
          <p:nvPr/>
        </p:nvSpPr>
        <p:spPr>
          <a:xfrm>
            <a:off x="5497261" y="2636912"/>
            <a:ext cx="200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 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                </a:t>
            </a:r>
            <a:endParaRPr lang="en-US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5663836" y="3591020"/>
            <a:ext cx="258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>
                <a:solidFill>
                  <a:srgbClr val="FF0000"/>
                </a:solidFill>
              </a:rPr>
              <a:t> Втора група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1" y="4201303"/>
            <a:ext cx="2267744" cy="2569682"/>
          </a:xfrm>
          <a:prstGeom prst="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>
            <a:off x="666035" y="87015"/>
            <a:ext cx="757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i="1" u="sng" dirty="0">
                <a:solidFill>
                  <a:srgbClr val="FF0000"/>
                </a:solidFill>
              </a:rPr>
              <a:t>Седмично разпределение </a:t>
            </a:r>
          </a:p>
          <a:p>
            <a:pPr algn="ctr"/>
            <a:r>
              <a:rPr lang="bg-BG" sz="2800" b="1" i="1" u="sng" dirty="0">
                <a:solidFill>
                  <a:srgbClr val="FF0000"/>
                </a:solidFill>
              </a:rPr>
              <a:t>на педагогическите   ситуации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666034" y="1041122"/>
            <a:ext cx="215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i="1" dirty="0">
                <a:solidFill>
                  <a:srgbClr val="FF0000"/>
                </a:solidFill>
              </a:rPr>
              <a:t>Трета група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415</Words>
  <Application>Microsoft Office PowerPoint</Application>
  <PresentationFormat>Презентация на цял екран (4:3)</PresentationFormat>
  <Paragraphs>149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Emona</dc:creator>
  <cp:lastModifiedBy>Emona</cp:lastModifiedBy>
  <cp:revision>76</cp:revision>
  <dcterms:created xsi:type="dcterms:W3CDTF">2021-10-02T10:42:18Z</dcterms:created>
  <dcterms:modified xsi:type="dcterms:W3CDTF">2021-10-03T10:11:22Z</dcterms:modified>
</cp:coreProperties>
</file>