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11" r:id="rId3"/>
    <p:sldId id="312" r:id="rId4"/>
    <p:sldId id="345" r:id="rId5"/>
    <p:sldId id="346" r:id="rId6"/>
    <p:sldId id="347" r:id="rId7"/>
    <p:sldId id="370" r:id="rId8"/>
    <p:sldId id="371" r:id="rId9"/>
    <p:sldId id="372" r:id="rId10"/>
    <p:sldId id="376" r:id="rId11"/>
    <p:sldId id="373" r:id="rId12"/>
    <p:sldId id="374" r:id="rId13"/>
    <p:sldId id="375" r:id="rId14"/>
    <p:sldId id="348" r:id="rId15"/>
    <p:sldId id="349" r:id="rId16"/>
    <p:sldId id="377" r:id="rId17"/>
    <p:sldId id="378" r:id="rId18"/>
    <p:sldId id="379" r:id="rId19"/>
    <p:sldId id="380" r:id="rId20"/>
    <p:sldId id="381" r:id="rId21"/>
    <p:sldId id="383" r:id="rId22"/>
    <p:sldId id="384" r:id="rId23"/>
    <p:sldId id="382" r:id="rId24"/>
    <p:sldId id="385" r:id="rId25"/>
    <p:sldId id="386" r:id="rId26"/>
    <p:sldId id="387" r:id="rId27"/>
    <p:sldId id="350" r:id="rId28"/>
    <p:sldId id="354" r:id="rId29"/>
    <p:sldId id="353" r:id="rId30"/>
    <p:sldId id="352" r:id="rId31"/>
    <p:sldId id="351" r:id="rId32"/>
    <p:sldId id="355" r:id="rId33"/>
    <p:sldId id="388" r:id="rId34"/>
    <p:sldId id="356" r:id="rId35"/>
    <p:sldId id="389" r:id="rId36"/>
    <p:sldId id="357" r:id="rId37"/>
    <p:sldId id="358" r:id="rId38"/>
    <p:sldId id="390" r:id="rId39"/>
    <p:sldId id="359" r:id="rId40"/>
    <p:sldId id="391" r:id="rId41"/>
    <p:sldId id="364" r:id="rId42"/>
    <p:sldId id="363" r:id="rId43"/>
    <p:sldId id="362" r:id="rId44"/>
    <p:sldId id="361" r:id="rId45"/>
    <p:sldId id="360" r:id="rId46"/>
    <p:sldId id="365" r:id="rId47"/>
    <p:sldId id="369" r:id="rId48"/>
    <p:sldId id="368" r:id="rId4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5E8"/>
    <a:srgbClr val="DFF0F5"/>
    <a:srgbClr val="FFFFCC"/>
    <a:srgbClr val="FFFF99"/>
    <a:srgbClr val="CCFFCC"/>
    <a:srgbClr val="99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5730-BCF4-4396-B8B9-CDCD4DB8B04E}" type="datetimeFigureOut">
              <a:rPr lang="bg-BG" smtClean="0"/>
              <a:pPr/>
              <a:t>31.8.2021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3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3.jpeg"/><Relationship Id="rId7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3.jpeg"/><Relationship Id="rId7" Type="http://schemas.openxmlformats.org/officeDocument/2006/relationships/image" Target="../media/image7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3.jpe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g-edelvais.com/index.php/%D0%BF%D1%80%D0%BE%D0%B5%D0%BA%D1%82%D0%B8/40-prp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hyperlink" Target="http://www.dg-edelvais.com/index.php/%D0%BF%D1%80%D0%BE%D0%B5%D0%BA%D1%82%D0%B8/45-%D0%BF%D0%B0%D0%BF%D0%BF%D0%B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g-edelvais.com/index.php/%D0%BF%D1%80%D0%BE%D0%B5%D0%BA%D1%82%D0%B8/42-%D0%B8%D0%BA%D1%82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3.jpeg"/><Relationship Id="rId7" Type="http://schemas.openxmlformats.org/officeDocument/2006/relationships/image" Target="../media/image9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hyperlink" Target="http://www.dg-edelvais.com/index.php/%D0%BF%D1%80%D0%BE%D0%B5%D0%BA%D1%82%D0%B8/42-%D0%B8%D0%BA%D1%82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g-edelvais.com/index.php/%D0%BF%D1%80%D0%BE%D0%B5%D0%BA%D1%82%D0%B8/43-%D0%BD%D0%BF%D1%83%D0%B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3.jpeg"/><Relationship Id="rId7" Type="http://schemas.openxmlformats.org/officeDocument/2006/relationships/image" Target="../media/image10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g-edelvais.com/index.php/%D0%BF%D1%80%D0%BE%D0%B5%D0%BA%D1%82%D0%B8/44-%D0%BD%D0%BF%D0%B1%D1%81%D1%87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3.jpeg"/><Relationship Id="rId7" Type="http://schemas.openxmlformats.org/officeDocument/2006/relationships/image" Target="../media/image10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hyperlink" Target="http://www.dg-edelvais.com/index.php/%D0%BF%D1%80%D0%BE%D0%B5%D0%BA%D1%82%D0%B8/47-%D0%BF%D1%80%D0%BE%D0%B5%D0%BA%D1%82%D0%BD%D0%B8-%D0%BF%D1%80%D0%B5%D0%B4%D0%BB%D0%BE%D0%B6%D0%B5%D0%BD%D0%B8%D1%8F-%D0%BA%D1%8A%D0%BC-%D0%BE%D0%B1%D1%89%D0%B8%D0%BD%D0%B0-%D0%BA%D1%8E%D1%81%D1%82%D0%B5%D0%BD%D0%B4%D0%B8%D0%BB/1445-%E2%80%9E%D0%B8%D0%B3%D1%80%D0%B0%D1%8F-%D0%B8-%D1%81%D0%B5-%D0%B4%D0%B2%D0%B8%D0%B6%D0%B0-%D0%B1%D0%B5%D0%B7%D0%BE%D0%BF%D0%B0%D1%81%D0%BD%D0%BE%E2%80%9D" TargetMode="External"/><Relationship Id="rId4" Type="http://schemas.openxmlformats.org/officeDocument/2006/relationships/hyperlink" Target="http://www.dg-edelvais.com/index.php/%D0%BF%D1%80%D0%BE%D0%B5%D0%BA%D1%82%D0%B8/47-%D0%BF%D1%80%D0%BE%D0%B5%D0%BA%D1%82%D0%BD%D0%B8-%D0%BF%D1%80%D0%B5%D0%B4%D0%BB%D0%BE%D0%B6%D0%B5%D0%BD%D0%B8%D1%8F-%D0%BA%D1%8A%D0%BC-%D0%BE%D0%B1%D1%89%D0%B8%D0%BD%D0%B0-%D0%BA%D1%8E%D1%81%D1%82%D0%B5%D0%BD%D0%B4%D0%B8%D0%BB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jpe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785842"/>
            <a:ext cx="9144000" cy="785260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1785918" y="285728"/>
            <a:ext cx="5000660" cy="857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685848" y="-969140"/>
            <a:ext cx="72008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  </a:t>
            </a:r>
          </a:p>
          <a:p>
            <a:pPr algn="ctr"/>
            <a:r>
              <a:rPr lang="bg-BG" sz="32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32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28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 О Р Т Ф О Л И О</a:t>
            </a:r>
          </a:p>
          <a:p>
            <a:pPr algn="ctr"/>
            <a:endParaRPr lang="bg-BG" sz="28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на</a:t>
            </a:r>
          </a:p>
          <a:p>
            <a:pPr algn="ctr"/>
            <a:endParaRPr lang="bg-BG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 ДГ  „Е Д Е Л В А Й С”</a:t>
            </a:r>
          </a:p>
          <a:p>
            <a:pPr algn="ctr"/>
            <a:endParaRPr lang="bg-BG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e-</a:t>
            </a:r>
            <a:r>
              <a:rPr lang="en-US" sz="24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mail:dg_edelvais@abv.bg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24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28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16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                                             </a:t>
            </a:r>
          </a:p>
          <a:p>
            <a:pPr algn="ctr"/>
            <a:r>
              <a:rPr lang="bg-BG" sz="16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                                                                                              </a:t>
            </a:r>
          </a:p>
          <a:p>
            <a:pPr algn="ctr"/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bg-BG" sz="16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bg-BG" sz="16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   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1600" b="1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r"/>
            <a:endParaRPr lang="bg-BG" sz="1600" b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2000" b="1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bg-BG" sz="20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учебна</a:t>
            </a:r>
            <a:r>
              <a:rPr lang="bg-BG" sz="2000" b="1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bg-BG" sz="20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2020 – 2021 година</a:t>
            </a:r>
            <a:endParaRPr lang="bg-BG" sz="2000" b="1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endParaRPr lang="en-US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bg-BG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bg-BG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3416676"/>
            <a:ext cx="3528392" cy="286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-67545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dirty="0" smtClean="0"/>
              <a:t>- Организиране на кътове по групите „Мога да бъда добър“:</a:t>
            </a:r>
            <a:endParaRPr lang="bg-B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12215"/>
            <a:ext cx="3564776" cy="2673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2" y="3407571"/>
            <a:ext cx="3851830" cy="2678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23" y="-273684"/>
            <a:ext cx="3861645" cy="34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-675456"/>
            <a:ext cx="791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dirty="0" smtClean="0"/>
              <a:t>- Провеждане </a:t>
            </a:r>
            <a:r>
              <a:rPr lang="bg-BG" dirty="0"/>
              <a:t>на </a:t>
            </a:r>
            <a:r>
              <a:rPr lang="bg-BG" dirty="0" smtClean="0"/>
              <a:t>хепънинг ,,</a:t>
            </a:r>
            <a:r>
              <a:rPr lang="bg-BG" dirty="0"/>
              <a:t>Свят без насилие</a:t>
            </a:r>
            <a:r>
              <a:rPr lang="bg-BG" dirty="0" smtClean="0"/>
              <a:t>”: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05" y="350076"/>
            <a:ext cx="3187649" cy="3510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59" y="3757600"/>
            <a:ext cx="3480048" cy="2610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02" y="365011"/>
            <a:ext cx="3369171" cy="30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79365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b="1" dirty="0" smtClean="0"/>
              <a:t>Осигуряване </a:t>
            </a:r>
            <a:r>
              <a:rPr lang="bg-BG" b="1" dirty="0"/>
              <a:t>на допълнителна подкрепа за личностно развитие в  детската градина:</a:t>
            </a:r>
          </a:p>
          <a:p>
            <a:r>
              <a:rPr lang="bg-BG" b="1" dirty="0" smtClean="0"/>
              <a:t>- </a:t>
            </a:r>
            <a:r>
              <a:rPr lang="bg-BG" dirty="0" smtClean="0"/>
              <a:t>оценка </a:t>
            </a:r>
            <a:r>
              <a:rPr lang="bg-BG" dirty="0"/>
              <a:t>на индивидуалните потребности на деца, за които има индикации, че са със специални образователни </a:t>
            </a:r>
            <a:r>
              <a:rPr lang="bg-BG" dirty="0" smtClean="0"/>
              <a:t>потребности;</a:t>
            </a:r>
            <a:endParaRPr lang="bg-BG" dirty="0"/>
          </a:p>
          <a:p>
            <a:r>
              <a:rPr lang="bg-BG" dirty="0"/>
              <a:t>- ресурсно подпомагане с цел обезпечаване на специалисти от </a:t>
            </a:r>
            <a:r>
              <a:rPr lang="bg-BG" dirty="0" smtClean="0"/>
              <a:t>РЦПППО;</a:t>
            </a:r>
            <a:endParaRPr lang="bg-BG" dirty="0"/>
          </a:p>
          <a:p>
            <a:pPr algn="just"/>
            <a:r>
              <a:rPr lang="bg-BG" dirty="0" smtClean="0"/>
              <a:t>- работа </a:t>
            </a:r>
            <a:r>
              <a:rPr lang="bg-BG" dirty="0"/>
              <a:t>с дете по конкретен </a:t>
            </a:r>
            <a:r>
              <a:rPr lang="bg-BG" dirty="0" smtClean="0"/>
              <a:t>случай- изготвяне </a:t>
            </a:r>
            <a:r>
              <a:rPr lang="bg-BG" dirty="0"/>
              <a:t>на план за подкрепа  и запознаване на родителя с плана за подкрепа на </a:t>
            </a:r>
            <a:r>
              <a:rPr lang="bg-BG" dirty="0" smtClean="0"/>
              <a:t>детето</a:t>
            </a:r>
            <a:r>
              <a:rPr lang="bg-BG" dirty="0"/>
              <a:t>;</a:t>
            </a:r>
            <a:endParaRPr lang="bg-BG" dirty="0" smtClean="0"/>
          </a:p>
          <a:p>
            <a:pPr algn="just"/>
            <a:r>
              <a:rPr lang="bg-BG" dirty="0" smtClean="0"/>
              <a:t>Поощряване  </a:t>
            </a:r>
            <a:r>
              <a:rPr lang="bg-BG" dirty="0"/>
              <a:t>на децата с грамоти </a:t>
            </a:r>
            <a:r>
              <a:rPr lang="bg-BG" dirty="0" smtClean="0"/>
              <a:t>за </a:t>
            </a:r>
            <a:r>
              <a:rPr lang="bg-BG" dirty="0"/>
              <a:t>постижения в образователната </a:t>
            </a:r>
            <a:r>
              <a:rPr lang="bg-BG" dirty="0" smtClean="0"/>
              <a:t>дейност.</a:t>
            </a:r>
            <a:endParaRPr lang="bg-BG" dirty="0"/>
          </a:p>
          <a:p>
            <a:r>
              <a:rPr lang="bg-BG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3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79362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005" y="-664643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dirty="0" smtClean="0"/>
              <a:t>- Сътрудничество </a:t>
            </a:r>
            <a:r>
              <a:rPr lang="bg-BG" dirty="0"/>
              <a:t>с Регионалната </a:t>
            </a:r>
            <a:r>
              <a:rPr lang="bg-BG" dirty="0" smtClean="0"/>
              <a:t>библиотека и </a:t>
            </a:r>
            <a:r>
              <a:rPr lang="bg-BG" dirty="0"/>
              <a:t>с Историческия </a:t>
            </a:r>
            <a:r>
              <a:rPr lang="bg-BG" dirty="0" smtClean="0"/>
              <a:t>музей </a:t>
            </a:r>
            <a:r>
              <a:rPr lang="bg-BG" dirty="0"/>
              <a:t>с цел повишаване на </a:t>
            </a:r>
            <a:r>
              <a:rPr lang="bg-BG" dirty="0" smtClean="0"/>
              <a:t>грамотността</a:t>
            </a:r>
            <a:r>
              <a:rPr lang="bg-BG" dirty="0"/>
              <a:t>:</a:t>
            </a:r>
            <a:endParaRPr lang="bg-BG" dirty="0" smtClean="0"/>
          </a:p>
          <a:p>
            <a:pPr lvl="0"/>
            <a:endParaRPr lang="bg-BG" dirty="0"/>
          </a:p>
          <a:p>
            <a:r>
              <a:rPr lang="bg-BG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19221"/>
            <a:ext cx="3092080" cy="2319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43" y="3523701"/>
            <a:ext cx="3209305" cy="2406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5" y="2519581"/>
            <a:ext cx="2847441" cy="3796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43" y="-203506"/>
            <a:ext cx="2566575" cy="3422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8762" y="6380589"/>
            <a:ext cx="38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dirty="0"/>
              <a:t>Комуникацията между ДГ и училища.</a:t>
            </a:r>
          </a:p>
        </p:txBody>
      </p:sp>
    </p:spTree>
    <p:extLst>
      <p:ext uri="{BB962C8B-B14F-4D97-AF65-F5344CB8AC3E}">
        <p14:creationId xmlns:p14="http://schemas.microsoft.com/office/powerpoint/2010/main" val="7720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914" y="-819377"/>
            <a:ext cx="800323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3</a:t>
            </a:r>
            <a:r>
              <a:rPr lang="bg-BG" b="1" dirty="0" smtClean="0"/>
              <a:t>. ПРОСЛЕДЯВАНЕ   </a:t>
            </a:r>
            <a:r>
              <a:rPr lang="bg-BG" b="1" dirty="0"/>
              <a:t>НА НАПРЕДЪКА НА ДЕЦАТА:</a:t>
            </a:r>
            <a:endParaRPr lang="bg-BG" dirty="0"/>
          </a:p>
          <a:p>
            <a:r>
              <a:rPr lang="bg-BG" dirty="0"/>
              <a:t> </a:t>
            </a:r>
            <a:r>
              <a:rPr lang="ru-RU" dirty="0"/>
              <a:t>       </a:t>
            </a:r>
            <a:r>
              <a:rPr lang="bg-BG" dirty="0"/>
              <a:t>Проследяването на постиженията на децата се осъществява от учителите на съответните групи в началото и в края на учебното време по образователни направления.</a:t>
            </a:r>
          </a:p>
          <a:p>
            <a:r>
              <a:rPr lang="bg-BG" dirty="0"/>
              <a:t>        Водещите методи, които се използват са наблюдението и дидактическия тест - решаване на система от диагностични задачи. Наблюдава се детското поведение в различни ситуации, близки до игровите условия .</a:t>
            </a:r>
          </a:p>
          <a:p>
            <a:r>
              <a:rPr lang="ru-RU" dirty="0"/>
              <a:t>         </a:t>
            </a:r>
            <a:r>
              <a:rPr lang="bg-BG" dirty="0" smtClean="0"/>
              <a:t>Резултатите </a:t>
            </a:r>
            <a:r>
              <a:rPr lang="bg-BG" dirty="0"/>
              <a:t>от проследяването  на постиженията на децата се вписват в дневниците  от  учителите на съответните групи. Отчитането на резултатите на всяко дете се извършва по тристепенна скала - ниска, средна и висока степен.  Тези степени са известни</a:t>
            </a:r>
            <a:r>
              <a:rPr lang="ru-RU" dirty="0"/>
              <a:t>,</a:t>
            </a:r>
            <a:r>
              <a:rPr lang="bg-BG" dirty="0"/>
              <a:t> както в началото , така и в края на учебното време през учебната година</a:t>
            </a:r>
            <a:r>
              <a:rPr lang="bg-BG" dirty="0" smtClean="0"/>
              <a:t>.</a:t>
            </a:r>
            <a:r>
              <a:rPr lang="ru-RU" dirty="0" smtClean="0"/>
              <a:t> </a:t>
            </a:r>
            <a:r>
              <a:rPr lang="bg-BG" dirty="0"/>
              <a:t>Учителите информират родителите за индивидуалните постижения на децата. Резултатите от конкретните изследвания се нанасят  в индивидуални протоколи за </a:t>
            </a:r>
            <a:r>
              <a:rPr lang="bg-BG" dirty="0" smtClean="0"/>
              <a:t>всяко </a:t>
            </a:r>
            <a:r>
              <a:rPr lang="bg-BG" dirty="0"/>
              <a:t>дете, които се съхраняват в портфолията на децата.</a:t>
            </a:r>
          </a:p>
          <a:p>
            <a:r>
              <a:rPr lang="bg-BG" dirty="0"/>
              <a:t>      В края на учебното </a:t>
            </a:r>
            <a:r>
              <a:rPr lang="bg-BG" dirty="0" smtClean="0"/>
              <a:t>време </a:t>
            </a:r>
            <a:r>
              <a:rPr lang="bg-BG" dirty="0"/>
              <a:t>се установява готовността на децата за училище. Изготвят </a:t>
            </a:r>
            <a:r>
              <a:rPr lang="bg-BG" dirty="0" smtClean="0"/>
              <a:t>се </a:t>
            </a:r>
            <a:r>
              <a:rPr lang="bg-BG" dirty="0"/>
              <a:t>удостоверенията за задължително предучилищно образование на децата</a:t>
            </a:r>
            <a:r>
              <a:rPr lang="bg-BG" dirty="0" smtClean="0"/>
              <a:t>. </a:t>
            </a:r>
            <a:r>
              <a:rPr lang="bg-BG" dirty="0"/>
              <a:t>Готовността на децата за училище отч</a:t>
            </a:r>
            <a:r>
              <a:rPr lang="ru-RU" dirty="0"/>
              <a:t>ита</a:t>
            </a:r>
            <a:r>
              <a:rPr lang="bg-BG" dirty="0"/>
              <a:t> физическото, познавателното, езиковото,  социалното и емоционалното им развитие. Използва се стандартизирания тест </a:t>
            </a:r>
            <a:r>
              <a:rPr lang="bg-BG" dirty="0" smtClean="0"/>
              <a:t>за </a:t>
            </a:r>
            <a:r>
              <a:rPr lang="bg-BG" dirty="0"/>
              <a:t>диагностика на готовността на децата за училище, разработен от проф. д-р Г. Бижков (съкратен вариант). </a:t>
            </a:r>
          </a:p>
          <a:p>
            <a:r>
              <a:rPr lang="ru-RU" dirty="0"/>
              <a:t>    Анализират се данните за индивидуалния напредък на всяко дете по отношение на неговите образователни резултати.</a:t>
            </a:r>
            <a:endParaRPr lang="bg-BG" dirty="0"/>
          </a:p>
          <a:p>
            <a:r>
              <a:rPr lang="ru-RU" dirty="0"/>
              <a:t> 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3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-971555"/>
            <a:ext cx="849694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/>
              <a:t>4. СОЦИАЛИЗАЦИЯ И ВЪЗПИТАНИЕ В ОБРАЗОВАТЕЛНИЯ ПРОЦЕС:</a:t>
            </a:r>
            <a:endParaRPr lang="bg-BG" dirty="0" smtClean="0"/>
          </a:p>
          <a:p>
            <a:pPr algn="just"/>
            <a:endParaRPr lang="bg-BG" sz="1200" dirty="0"/>
          </a:p>
          <a:p>
            <a:pPr algn="just"/>
            <a:r>
              <a:rPr lang="bg-BG" sz="1600" dirty="0">
                <a:latin typeface="+mj-lt"/>
              </a:rPr>
              <a:t>       </a:t>
            </a:r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Възпитанието </a:t>
            </a:r>
            <a:r>
              <a:rPr lang="bg-BG" sz="1600" dirty="0">
                <a:latin typeface="+mj-lt"/>
                <a:cs typeface="Times New Roman" panose="02020603050405020304" pitchFamily="18" charset="0"/>
              </a:rPr>
              <a:t>е свързано със създаване на условия за всяко дете за реално и активно участие във всички дейности, свързани с неговото развитие. Работи се за изграждане на гражданска култура у децата</a:t>
            </a:r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, свеждане </a:t>
            </a:r>
            <a:r>
              <a:rPr lang="bg-BG" sz="1600" dirty="0">
                <a:latin typeface="+mj-lt"/>
                <a:cs typeface="Times New Roman" panose="02020603050405020304" pitchFamily="18" charset="0"/>
              </a:rPr>
              <a:t>до минимум неприемливото поведение и ограничаване на проявите на агресия</a:t>
            </a:r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В </a:t>
            </a:r>
            <a:r>
              <a:rPr lang="bg-BG" sz="1600" dirty="0">
                <a:latin typeface="+mj-lt"/>
                <a:cs typeface="Times New Roman" panose="02020603050405020304" pitchFamily="18" charset="0"/>
              </a:rPr>
              <a:t>детската градина е  изградена позитивна психологическа среда</a:t>
            </a:r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.  Дейността  </a:t>
            </a:r>
            <a:r>
              <a:rPr lang="bg-BG" sz="1600" dirty="0">
                <a:latin typeface="+mj-lt"/>
                <a:cs typeface="Times New Roman" panose="02020603050405020304" pitchFamily="18" charset="0"/>
              </a:rPr>
              <a:t>е насочена към:</a:t>
            </a:r>
          </a:p>
          <a:p>
            <a:pPr algn="just"/>
            <a:r>
              <a:rPr lang="bg-BG" sz="1600" dirty="0">
                <a:latin typeface="+mj-lt"/>
                <a:cs typeface="Times New Roman" panose="02020603050405020304" pitchFamily="18" charset="0"/>
              </a:rPr>
              <a:t> </a:t>
            </a:r>
          </a:p>
          <a:p>
            <a:pPr lvl="0" algn="just"/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- Формиране</a:t>
            </a:r>
            <a:r>
              <a:rPr lang="bg-BG" sz="1600" dirty="0">
                <a:latin typeface="+mj-lt"/>
                <a:cs typeface="Times New Roman" panose="02020603050405020304" pitchFamily="18" charset="0"/>
              </a:rPr>
              <a:t> на отношения в рамките на предучилищното образование с възпитателна </a:t>
            </a:r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насоченост;</a:t>
            </a:r>
            <a:endParaRPr lang="bg-BG" sz="1600" dirty="0">
              <a:latin typeface="+mj-lt"/>
              <a:cs typeface="Times New Roman" panose="02020603050405020304" pitchFamily="18" charset="0"/>
            </a:endParaRPr>
          </a:p>
          <a:p>
            <a:pPr lvl="0" algn="just"/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- Изграждане</a:t>
            </a:r>
            <a:r>
              <a:rPr lang="bg-BG" sz="1600" dirty="0">
                <a:latin typeface="+mj-lt"/>
                <a:cs typeface="Times New Roman" panose="02020603050405020304" pitchFamily="18" charset="0"/>
              </a:rPr>
              <a:t> на позитивен организационен климат и подходяща психологическа среда в детската </a:t>
            </a:r>
            <a:r>
              <a:rPr lang="bg-BG" sz="1600" dirty="0" smtClean="0">
                <a:latin typeface="+mj-lt"/>
                <a:cs typeface="Times New Roman" panose="02020603050405020304" pitchFamily="18" charset="0"/>
              </a:rPr>
              <a:t>градина:</a:t>
            </a:r>
            <a:endParaRPr lang="bg-BG" sz="16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bg-BG" sz="1200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24" y="4396192"/>
            <a:ext cx="3001648" cy="2251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99" y="1692276"/>
            <a:ext cx="2975693" cy="2537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0" y="2111292"/>
            <a:ext cx="3225110" cy="378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bg-BG" sz="1600" dirty="0" smtClean="0"/>
              <a:t>Взаимодействие</a:t>
            </a:r>
            <a:r>
              <a:rPr lang="bg-BG" sz="1600" dirty="0"/>
              <a:t> между детската градина от една страна, и семейната общност от друга, които осъществяват възпитателни </a:t>
            </a:r>
            <a:r>
              <a:rPr lang="bg-BG" sz="1600" dirty="0" smtClean="0"/>
              <a:t>функции:</a:t>
            </a:r>
          </a:p>
          <a:p>
            <a:pPr lvl="0" algn="just"/>
            <a:r>
              <a:rPr lang="bg-BG" sz="1600" dirty="0" smtClean="0"/>
              <a:t> </a:t>
            </a:r>
            <a:endParaRPr lang="bg-BG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6" y="2769142"/>
            <a:ext cx="3738438" cy="2803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398"/>
            <a:ext cx="3840088" cy="2556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69476"/>
            <a:ext cx="3737992" cy="28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bg-BG" sz="1600" dirty="0" smtClean="0"/>
              <a:t>Възпитание </a:t>
            </a:r>
            <a:r>
              <a:rPr lang="bg-BG" sz="1600" dirty="0"/>
              <a:t>в толерантност, уважение към връстници и възрастни</a:t>
            </a:r>
            <a:r>
              <a:rPr lang="bg-BG" sz="1600" dirty="0" smtClean="0"/>
              <a:t>, взаимопомощ</a:t>
            </a:r>
            <a:r>
              <a:rPr lang="bg-BG" sz="1600" dirty="0"/>
              <a:t>, съпричастност, позитивно отношение към околната среда и др</a:t>
            </a:r>
            <a:r>
              <a:rPr lang="bg-BG" sz="1600" dirty="0" smtClean="0"/>
              <a:t>.:</a:t>
            </a:r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lvl="0" algn="just"/>
            <a:endParaRPr lang="bg-BG" sz="1600" dirty="0"/>
          </a:p>
          <a:p>
            <a:pPr lvl="0" algn="just"/>
            <a:endParaRPr lang="bg-BG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82" y="3643153"/>
            <a:ext cx="3581834" cy="3380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43153"/>
            <a:ext cx="3583947" cy="2687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39" y="6243"/>
            <a:ext cx="2638918" cy="3518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5" y="0"/>
            <a:ext cx="2673149" cy="356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bg-BG" sz="1600" dirty="0"/>
          </a:p>
          <a:p>
            <a:pPr lvl="0" algn="just"/>
            <a:r>
              <a:rPr lang="bg-BG" sz="1600" dirty="0" smtClean="0"/>
              <a:t>- Решаване </a:t>
            </a:r>
            <a:r>
              <a:rPr lang="bg-BG" sz="1600" dirty="0"/>
              <a:t>на възникнали проблемни ситуации, свързани с поведението на </a:t>
            </a:r>
            <a:r>
              <a:rPr lang="bg-BG" sz="1600" dirty="0" smtClean="0"/>
              <a:t>децата;</a:t>
            </a:r>
          </a:p>
          <a:p>
            <a:pPr lvl="0" algn="just"/>
            <a:r>
              <a:rPr lang="bg-BG" sz="1600" dirty="0" smtClean="0"/>
              <a:t>- Адаптация </a:t>
            </a:r>
            <a:r>
              <a:rPr lang="bg-BG" sz="1600" dirty="0"/>
              <a:t>към средата на деца със </a:t>
            </a:r>
            <a:r>
              <a:rPr lang="bg-BG" sz="1600" dirty="0" smtClean="0"/>
              <a:t>СОП;</a:t>
            </a:r>
          </a:p>
          <a:p>
            <a:pPr algn="just"/>
            <a:r>
              <a:rPr lang="bg-BG" sz="1600" dirty="0" smtClean="0"/>
              <a:t>- Активно </a:t>
            </a:r>
            <a:r>
              <a:rPr lang="bg-BG" sz="1600" dirty="0"/>
              <a:t>включване и съдействие от страна на семейната общност при реализацията на празници, тържества, състезания, конкурси и др</a:t>
            </a:r>
            <a:r>
              <a:rPr lang="bg-BG" sz="1600" dirty="0" smtClean="0"/>
              <a:t>.:</a:t>
            </a:r>
          </a:p>
          <a:p>
            <a:pPr marL="285750" indent="-285750" algn="just">
              <a:buFontTx/>
              <a:buChar char="-"/>
            </a:pPr>
            <a:endParaRPr lang="bg-BG" sz="1600" dirty="0"/>
          </a:p>
          <a:p>
            <a:pPr marL="285750" indent="-285750" algn="just">
              <a:buFontTx/>
              <a:buChar char="-"/>
            </a:pPr>
            <a:endParaRPr lang="bg-BG" sz="1600" dirty="0" smtClean="0"/>
          </a:p>
          <a:p>
            <a:pPr marL="285750" indent="-285750" algn="just">
              <a:buFontTx/>
              <a:buChar char="-"/>
            </a:pPr>
            <a:endParaRPr lang="bg-BG" sz="1600" dirty="0"/>
          </a:p>
          <a:p>
            <a:pPr marL="285750" indent="-285750" algn="just">
              <a:buFontTx/>
              <a:buChar char="-"/>
            </a:pPr>
            <a:endParaRPr lang="bg-BG" sz="1600" dirty="0" smtClean="0"/>
          </a:p>
          <a:p>
            <a:pPr marL="285750" indent="-285750" algn="just">
              <a:buFontTx/>
              <a:buChar char="-"/>
            </a:pPr>
            <a:endParaRPr lang="bg-BG" sz="1600" dirty="0"/>
          </a:p>
          <a:p>
            <a:pPr marL="285750" indent="-285750" algn="just">
              <a:buFontTx/>
              <a:buChar char="-"/>
            </a:pPr>
            <a:endParaRPr lang="bg-BG" sz="1600" dirty="0" smtClean="0"/>
          </a:p>
          <a:p>
            <a:pPr marL="285750" indent="-285750" algn="just">
              <a:buFontTx/>
              <a:buChar char="-"/>
            </a:pPr>
            <a:endParaRPr lang="bg-BG" sz="1600" dirty="0"/>
          </a:p>
          <a:p>
            <a:pPr marL="285750" indent="-285750" algn="just">
              <a:buFontTx/>
              <a:buChar char="-"/>
            </a:pPr>
            <a:endParaRPr lang="bg-BG" sz="1600" dirty="0"/>
          </a:p>
          <a:p>
            <a:pPr algn="just"/>
            <a:endParaRPr lang="bg-BG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8" y="842790"/>
            <a:ext cx="3557733" cy="2596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6" y="3745553"/>
            <a:ext cx="3317629" cy="2488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49" y="2157127"/>
            <a:ext cx="2656463" cy="354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3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675456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bg-BG" sz="1600" dirty="0"/>
          </a:p>
          <a:p>
            <a:pPr marL="285750" indent="-285750" algn="just">
              <a:buFontTx/>
              <a:buChar char="-"/>
            </a:pPr>
            <a:r>
              <a:rPr lang="bg-BG" sz="1600" dirty="0" smtClean="0"/>
              <a:t>Подкрепа </a:t>
            </a:r>
            <a:r>
              <a:rPr lang="bg-BG" sz="1600" dirty="0"/>
              <a:t>от Настоятелството и Обществения съвет при решаване на въпроси , свързани с дейността на детската </a:t>
            </a:r>
            <a:r>
              <a:rPr lang="bg-BG" sz="1600" dirty="0" smtClean="0"/>
              <a:t>градина;</a:t>
            </a:r>
          </a:p>
          <a:p>
            <a:pPr marL="285750" indent="-285750" algn="just">
              <a:buFontTx/>
              <a:buChar char="-"/>
            </a:pPr>
            <a:endParaRPr lang="bg-BG" sz="1600" dirty="0"/>
          </a:p>
          <a:p>
            <a:pPr algn="just"/>
            <a:r>
              <a:rPr lang="bg-BG" sz="1600" dirty="0" smtClean="0"/>
              <a:t>- Оформяне </a:t>
            </a:r>
            <a:r>
              <a:rPr lang="bg-BG" sz="1600" dirty="0"/>
              <a:t>на кът с символите – знаме, лого, химн на детската </a:t>
            </a:r>
            <a:r>
              <a:rPr lang="bg-BG" sz="1600" dirty="0" smtClean="0"/>
              <a:t>градина</a:t>
            </a:r>
            <a:r>
              <a:rPr lang="bg-BG" sz="1600" dirty="0"/>
              <a:t>:</a:t>
            </a:r>
            <a:endParaRPr lang="bg-BG" sz="1600" dirty="0" smtClean="0"/>
          </a:p>
          <a:p>
            <a:pPr marL="285750" indent="-285750" algn="just">
              <a:buFontTx/>
              <a:buChar char="-"/>
            </a:pPr>
            <a:endParaRPr lang="bg-BG" sz="1600" dirty="0"/>
          </a:p>
          <a:p>
            <a:pPr marL="285750" indent="-285750" algn="just">
              <a:buFontTx/>
              <a:buChar char="-"/>
            </a:pPr>
            <a:endParaRPr lang="bg-BG" sz="1600" dirty="0" smtClean="0"/>
          </a:p>
          <a:p>
            <a:pPr marL="285750" indent="-285750" algn="just">
              <a:buFontTx/>
              <a:buChar char="-"/>
            </a:pPr>
            <a:endParaRPr lang="bg-BG" sz="1600" dirty="0" smtClean="0"/>
          </a:p>
          <a:p>
            <a:pPr marL="285750" indent="-285750" algn="just">
              <a:buFontTx/>
              <a:buChar char="-"/>
            </a:pPr>
            <a:endParaRPr lang="bg-BG" sz="1600" dirty="0" smtClean="0"/>
          </a:p>
          <a:p>
            <a:pPr marL="285750" indent="-285750" algn="just">
              <a:buFontTx/>
              <a:buChar char="-"/>
            </a:pPr>
            <a:endParaRPr lang="bg-BG" sz="1600" dirty="0"/>
          </a:p>
          <a:p>
            <a:pPr marL="285750" indent="-285750" algn="just">
              <a:buFontTx/>
              <a:buChar char="-"/>
            </a:pPr>
            <a:endParaRPr lang="bg-BG" sz="1600" dirty="0" smtClean="0"/>
          </a:p>
          <a:p>
            <a:pPr marL="285750" indent="-285750" algn="just">
              <a:buFontTx/>
              <a:buChar char="-"/>
            </a:pPr>
            <a:endParaRPr lang="bg-BG" sz="1600" dirty="0" smtClean="0"/>
          </a:p>
          <a:p>
            <a:pPr algn="just"/>
            <a:endParaRPr lang="bg-BG" sz="1600" dirty="0" smtClean="0"/>
          </a:p>
          <a:p>
            <a:pPr algn="just"/>
            <a:endParaRPr lang="bg-BG" sz="1600" dirty="0"/>
          </a:p>
          <a:p>
            <a:pPr lvl="0" algn="just"/>
            <a:r>
              <a:rPr lang="bg-BG" sz="1600" dirty="0" smtClean="0"/>
              <a:t>- </a:t>
            </a:r>
            <a:r>
              <a:rPr lang="en-US" sz="1600" dirty="0" smtClean="0"/>
              <a:t>O</a:t>
            </a:r>
            <a:r>
              <a:rPr lang="bg-BG" sz="1600" dirty="0"/>
              <a:t>ткриване и закриване на учебна </a:t>
            </a:r>
            <a:r>
              <a:rPr lang="bg-BG" sz="1600" dirty="0" smtClean="0"/>
              <a:t>година</a:t>
            </a:r>
            <a:r>
              <a:rPr lang="bg-BG" sz="1600" dirty="0"/>
              <a:t>:</a:t>
            </a: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algn="just"/>
            <a:endParaRPr lang="bg-BG" sz="1600" dirty="0" smtClean="0"/>
          </a:p>
          <a:p>
            <a:pPr algn="just"/>
            <a:endParaRPr lang="bg-BG" sz="1600" dirty="0"/>
          </a:p>
          <a:p>
            <a:pPr algn="just"/>
            <a:endParaRPr lang="bg-BG" sz="1600" dirty="0"/>
          </a:p>
          <a:p>
            <a:pPr algn="just"/>
            <a:r>
              <a:rPr lang="bg-BG" sz="1600" dirty="0" smtClean="0"/>
              <a:t>- Посрещане </a:t>
            </a:r>
            <a:r>
              <a:rPr lang="bg-BG" sz="1600" dirty="0"/>
              <a:t>на децата от първа група;</a:t>
            </a:r>
          </a:p>
          <a:p>
            <a:pPr algn="just"/>
            <a:r>
              <a:rPr lang="bg-BG" sz="1600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63" y="3450526"/>
            <a:ext cx="3266964" cy="2127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72" y="3277085"/>
            <a:ext cx="1753383" cy="2337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50526"/>
            <a:ext cx="2901685" cy="2176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82" y="708224"/>
            <a:ext cx="2759003" cy="206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300790"/>
            <a:ext cx="35719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2377816" y="59717"/>
            <a:ext cx="4480200" cy="5572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авоъгълник с два заоблени срещуположни ъгъла 11"/>
          <p:cNvSpPr/>
          <p:nvPr/>
        </p:nvSpPr>
        <p:spPr>
          <a:xfrm>
            <a:off x="1187624" y="-243408"/>
            <a:ext cx="5170326" cy="1800200"/>
          </a:xfrm>
          <a:prstGeom prst="round2DiagRect">
            <a:avLst/>
          </a:prstGeom>
          <a:solidFill>
            <a:srgbClr val="C6D5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002060"/>
                </a:solidFill>
              </a:rPr>
              <a:t>Детската градина е страна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на вълшебства, тайни, чудеса,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на загадки, </a:t>
            </a:r>
            <a:r>
              <a:rPr lang="ru-RU" sz="2400" b="1" i="1" dirty="0" smtClean="0">
                <a:solidFill>
                  <a:srgbClr val="002060"/>
                </a:solidFill>
              </a:rPr>
              <a:t>всякакви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дела</a:t>
            </a:r>
            <a:r>
              <a:rPr lang="ru-RU" sz="2400" b="1" i="1" dirty="0">
                <a:solidFill>
                  <a:srgbClr val="002060"/>
                </a:solidFill>
              </a:rPr>
              <a:t/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и не се </a:t>
            </a:r>
            <a:r>
              <a:rPr lang="ru-RU" sz="2400" b="1" i="1" dirty="0" smtClean="0">
                <a:solidFill>
                  <a:srgbClr val="002060"/>
                </a:solidFill>
              </a:rPr>
              <a:t>забравя </a:t>
            </a:r>
            <a:r>
              <a:rPr lang="ru-RU" sz="2400" b="1" i="1" dirty="0">
                <a:solidFill>
                  <a:srgbClr val="002060"/>
                </a:solidFill>
              </a:rPr>
              <a:t>тя!</a:t>
            </a:r>
          </a:p>
        </p:txBody>
      </p:sp>
      <p:sp>
        <p:nvSpPr>
          <p:cNvPr id="3" name="Правоъгълник с два заоблени срещуположни ъгъла 2"/>
          <p:cNvSpPr/>
          <p:nvPr/>
        </p:nvSpPr>
        <p:spPr>
          <a:xfrm>
            <a:off x="514222" y="4968563"/>
            <a:ext cx="5040560" cy="2280591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</a:rPr>
              <a:t>В ДГ «Еделвайс» функционират 8 групи детска градина и </a:t>
            </a:r>
            <a:r>
              <a:rPr lang="ru-RU" dirty="0" smtClean="0">
                <a:solidFill>
                  <a:srgbClr val="002060"/>
                </a:solidFill>
              </a:rPr>
              <a:t>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група </a:t>
            </a:r>
            <a:r>
              <a:rPr lang="ru-RU" dirty="0">
                <a:solidFill>
                  <a:srgbClr val="002060"/>
                </a:solidFill>
              </a:rPr>
              <a:t>детска ясла. Детската градина се посещава от </a:t>
            </a:r>
            <a:r>
              <a:rPr lang="ru-RU" dirty="0" smtClean="0">
                <a:solidFill>
                  <a:srgbClr val="002060"/>
                </a:solidFill>
              </a:rPr>
              <a:t>183 </a:t>
            </a:r>
            <a:r>
              <a:rPr lang="ru-RU" dirty="0">
                <a:solidFill>
                  <a:srgbClr val="002060"/>
                </a:solidFill>
              </a:rPr>
              <a:t>деца. За възпитанието, обучението и отглеждането на децата се грижат 18 </a:t>
            </a:r>
            <a:r>
              <a:rPr lang="ru-RU" dirty="0" smtClean="0">
                <a:solidFill>
                  <a:srgbClr val="002060"/>
                </a:solidFill>
              </a:rPr>
              <a:t>педагогически </a:t>
            </a:r>
            <a:r>
              <a:rPr lang="ru-RU" dirty="0" smtClean="0">
                <a:solidFill>
                  <a:srgbClr val="002060"/>
                </a:solidFill>
              </a:rPr>
              <a:t>специалист</a:t>
            </a:r>
            <a:r>
              <a:rPr lang="bg-BG" dirty="0" smtClean="0">
                <a:solidFill>
                  <a:srgbClr val="002060"/>
                </a:solidFill>
              </a:rPr>
              <a:t>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и 16 човека непедагогически персонал.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5" y="1663418"/>
            <a:ext cx="2460131" cy="3280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75" y="4670038"/>
            <a:ext cx="3103893" cy="2327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33" y="1663418"/>
            <a:ext cx="3749126" cy="281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1600" dirty="0" smtClean="0"/>
              <a:t>- Връчване на удостоверения за завършена  четвърта възрастова група;</a:t>
            </a:r>
          </a:p>
          <a:p>
            <a:pPr lvl="0" algn="just"/>
            <a:r>
              <a:rPr lang="bg-BG" sz="1600" dirty="0" smtClean="0"/>
              <a:t>- Тържества ,,Довиждане детска градина, здравей първи клас“:</a:t>
            </a:r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lvl="0" algn="just"/>
            <a:endParaRPr lang="bg-BG" sz="1600" dirty="0" smtClean="0"/>
          </a:p>
          <a:p>
            <a:pPr lvl="0" algn="just"/>
            <a:endParaRPr lang="bg-BG" sz="1600" dirty="0" smtClean="0"/>
          </a:p>
          <a:p>
            <a:pPr lvl="0" algn="just"/>
            <a:endParaRPr lang="bg-BG" sz="1600" dirty="0"/>
          </a:p>
          <a:p>
            <a:pPr lvl="0" algn="just"/>
            <a:endParaRPr lang="bg-BG" sz="1600" dirty="0"/>
          </a:p>
          <a:p>
            <a:pPr lvl="0" algn="just"/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algn="just"/>
            <a:r>
              <a:rPr lang="bg-BG" sz="1600" dirty="0"/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78" y="3449247"/>
            <a:ext cx="4798233" cy="2908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" y="31920"/>
            <a:ext cx="515170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1600" dirty="0" smtClean="0"/>
              <a:t>- Честване </a:t>
            </a:r>
            <a:r>
              <a:rPr lang="bg-BG" sz="1600" dirty="0"/>
              <a:t>на националния празник, официални празници, дни на национални герои и </a:t>
            </a:r>
            <a:r>
              <a:rPr lang="bg-BG" sz="1600" dirty="0" smtClean="0"/>
              <a:t>будители:</a:t>
            </a:r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algn="just"/>
            <a:r>
              <a:rPr lang="bg-BG" sz="1600" dirty="0"/>
              <a:t> 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92" y="-330285"/>
            <a:ext cx="2286000" cy="2686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" y="70635"/>
            <a:ext cx="2831976" cy="21239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0" y="2499492"/>
            <a:ext cx="2731260" cy="2048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90" y="2513080"/>
            <a:ext cx="2068835" cy="1947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30" y="2094532"/>
            <a:ext cx="3007883" cy="225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" y="4612323"/>
            <a:ext cx="2627083" cy="19703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18" y="35540"/>
            <a:ext cx="2600657" cy="19504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61" y="4475397"/>
            <a:ext cx="2213992" cy="22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algn="just"/>
            <a:r>
              <a:rPr lang="bg-BG" sz="1600" dirty="0"/>
              <a:t>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88" y="-819473"/>
            <a:ext cx="3443911" cy="2582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819472"/>
            <a:ext cx="2760340" cy="2628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70" y="1879335"/>
            <a:ext cx="2147907" cy="28638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6" y="2115008"/>
            <a:ext cx="2903984" cy="21779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85" y="2333905"/>
            <a:ext cx="2646040" cy="35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1600" dirty="0" smtClean="0"/>
              <a:t>-  Честване </a:t>
            </a:r>
            <a:r>
              <a:rPr lang="bg-BG" sz="1600" dirty="0"/>
              <a:t>на Коледа, Великден и други празници от народния </a:t>
            </a:r>
            <a:r>
              <a:rPr lang="bg-BG" sz="1600" dirty="0" smtClean="0"/>
              <a:t>календар</a:t>
            </a:r>
            <a:r>
              <a:rPr lang="bg-BG" sz="1600" dirty="0"/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1" y="3081238"/>
            <a:ext cx="3931457" cy="2211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10" y="209328"/>
            <a:ext cx="3115245" cy="2340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8" y="454320"/>
            <a:ext cx="3143672" cy="21514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1309"/>
            <a:ext cx="3805267" cy="253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bg-BG" sz="1600" dirty="0" smtClean="0"/>
              <a:t>Провеждане </a:t>
            </a:r>
            <a:r>
              <a:rPr lang="bg-BG" sz="1600" dirty="0"/>
              <a:t>на благотворителни акции и базари – събиране на дрехи, играчки, храни, </a:t>
            </a:r>
            <a:r>
              <a:rPr lang="bg-BG" sz="1600" dirty="0" smtClean="0"/>
              <a:t>- използвани </a:t>
            </a:r>
            <a:r>
              <a:rPr lang="bg-BG" sz="1600" dirty="0"/>
              <a:t>батерии, капачки и др</a:t>
            </a:r>
            <a:r>
              <a:rPr lang="bg-BG" sz="1600" dirty="0" smtClean="0"/>
              <a:t>.:</a:t>
            </a:r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marL="285750" lvl="0" indent="-285750" algn="just">
              <a:buFontTx/>
              <a:buChar char="-"/>
            </a:pPr>
            <a:endParaRPr lang="bg-BG" sz="1600" dirty="0"/>
          </a:p>
          <a:p>
            <a:pPr marL="285750" lvl="0" indent="-285750" algn="just">
              <a:buFontTx/>
              <a:buChar char="-"/>
            </a:pPr>
            <a:endParaRPr lang="bg-BG" sz="1600" dirty="0" smtClean="0"/>
          </a:p>
          <a:p>
            <a:pPr lvl="0" algn="just"/>
            <a:endParaRPr lang="bg-BG" sz="1600" dirty="0" smtClean="0"/>
          </a:p>
          <a:p>
            <a:pPr lvl="0" algn="just"/>
            <a:endParaRPr lang="bg-BG" sz="1600" dirty="0"/>
          </a:p>
          <a:p>
            <a:pPr lvl="0" algn="just"/>
            <a:endParaRPr lang="bg-BG" sz="1600" dirty="0" smtClean="0"/>
          </a:p>
          <a:p>
            <a:pPr lvl="0" algn="just"/>
            <a:endParaRPr lang="bg-BG" sz="1600" dirty="0"/>
          </a:p>
          <a:p>
            <a:pPr lvl="0" algn="just"/>
            <a:endParaRPr lang="bg-BG" sz="1600" dirty="0" smtClean="0"/>
          </a:p>
          <a:p>
            <a:pPr lvl="0" algn="just"/>
            <a:endParaRPr lang="bg-BG" sz="1600" dirty="0"/>
          </a:p>
          <a:p>
            <a:pPr lvl="0" algn="just"/>
            <a:endParaRPr lang="bg-BG" sz="1600" dirty="0" smtClean="0"/>
          </a:p>
          <a:p>
            <a:pPr lvl="0" algn="just"/>
            <a:endParaRPr lang="bg-BG" sz="1600" dirty="0"/>
          </a:p>
          <a:p>
            <a:pPr algn="just"/>
            <a:r>
              <a:rPr lang="bg-BG" sz="1600" dirty="0"/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8" y="34559"/>
            <a:ext cx="3325002" cy="2493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08" y="3552411"/>
            <a:ext cx="3415928" cy="2561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7" y="3131194"/>
            <a:ext cx="3254952" cy="2441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76" y="-202373"/>
            <a:ext cx="2430016" cy="32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1600" dirty="0" smtClean="0"/>
              <a:t>- В </a:t>
            </a:r>
            <a:r>
              <a:rPr lang="bg-BG" sz="1600" dirty="0"/>
              <a:t>основните и допълнителните форми са включени теми по „Безопасност на движението по пътищата</a:t>
            </a:r>
            <a:r>
              <a:rPr lang="bg-BG" sz="1600" dirty="0" smtClean="0"/>
              <a:t>“:</a:t>
            </a:r>
            <a:r>
              <a:rPr lang="bg-BG" sz="1600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6" y="329824"/>
            <a:ext cx="2815861" cy="2111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73" y="329424"/>
            <a:ext cx="2839103" cy="2129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12" y="3067640"/>
            <a:ext cx="3055888" cy="22919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5" y="2651986"/>
            <a:ext cx="2369276" cy="3159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86" y="329825"/>
            <a:ext cx="2893533" cy="2170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01" y="2770156"/>
            <a:ext cx="3335262" cy="29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0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4602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56" y="-67545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1600" dirty="0"/>
              <a:t>Т</a:t>
            </a:r>
            <a:r>
              <a:rPr lang="bg-BG" sz="1600" dirty="0" smtClean="0"/>
              <a:t>еми </a:t>
            </a:r>
            <a:r>
              <a:rPr lang="bg-BG" sz="1600" dirty="0"/>
              <a:t>от област „Действия при бедствия, аварии, катастрофи и пожари“ в тясна връзка и сътрудничество с родителите.</a:t>
            </a:r>
          </a:p>
          <a:p>
            <a:pPr algn="just"/>
            <a:r>
              <a:rPr lang="bg-BG" sz="1600" dirty="0"/>
              <a:t>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762"/>
            <a:ext cx="2790825" cy="2238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78" y="429903"/>
            <a:ext cx="2467170" cy="3289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86" y="2682582"/>
            <a:ext cx="2718048" cy="3624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34" y="3321422"/>
            <a:ext cx="2096347" cy="29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880" y="-1038260"/>
            <a:ext cx="828092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5</a:t>
            </a:r>
            <a:r>
              <a:rPr lang="bg-BG" b="1" dirty="0" smtClean="0"/>
              <a:t>. ОБХВАЩАНЕ</a:t>
            </a:r>
            <a:r>
              <a:rPr lang="bg-BG" b="1" dirty="0"/>
              <a:t>, ВКЛЮЧВАНЕ И ПРЕДОТВРАТЯВАНЕ НА ОТПАДАНЕТО ОТ ОБРАЗОВАТЕЛНАТА СИСТЕМА НА ДЕЦА В ЗАДЪЛЖИТЕЛНА ПРЕДУЧИЛИЩНА </a:t>
            </a:r>
            <a:r>
              <a:rPr lang="bg-BG" b="1" dirty="0" smtClean="0"/>
              <a:t>ВЪЗРАСТ</a:t>
            </a:r>
            <a:endParaRPr lang="bg-BG" dirty="0"/>
          </a:p>
          <a:p>
            <a:r>
              <a:rPr lang="bg-BG" sz="1400" dirty="0"/>
              <a:t>    Превенцията за ранното напускане  следва да започне още в най-ранната степен на образование – от детската градина</a:t>
            </a:r>
            <a:r>
              <a:rPr lang="bg-BG" sz="1400" b="1" dirty="0"/>
              <a:t>.</a:t>
            </a:r>
            <a:r>
              <a:rPr lang="bg-BG" sz="1400" dirty="0"/>
              <a:t>Позитивната образователна среда във всяка детска градина e ключова мярка в превенцията на преждевременното напускане на </a:t>
            </a:r>
            <a:r>
              <a:rPr lang="bg-BG" sz="1400" dirty="0" smtClean="0"/>
              <a:t>ДГ</a:t>
            </a:r>
            <a:endParaRPr lang="bg-BG" sz="1400" dirty="0"/>
          </a:p>
          <a:p>
            <a:pPr lvl="0"/>
            <a:r>
              <a:rPr lang="bg-BG" sz="1400" dirty="0"/>
              <a:t>Взаимодействие с родителите с цел мотивирането им за осигуряване трайното присъствие на детето в детската градина.</a:t>
            </a:r>
          </a:p>
          <a:p>
            <a:pPr lvl="0"/>
            <a:r>
              <a:rPr lang="bg-BG" sz="1400" dirty="0"/>
              <a:t>Обмен на информация и контрол по издадените здравни бележки за извиняване на отсъствията по уважителни причини и преодоляване отсъствията на децата по неуважителни причини.</a:t>
            </a:r>
          </a:p>
          <a:p>
            <a:pPr lvl="0"/>
            <a:r>
              <a:rPr lang="bg-BG" sz="1400" dirty="0"/>
              <a:t>Разработена е програма за превенция на ранното напускане, отпадане или непосещаване на деца в детската градина.</a:t>
            </a:r>
          </a:p>
          <a:p>
            <a:r>
              <a:rPr lang="bg-BG" sz="1400" b="1" dirty="0"/>
              <a:t>    Мерки за превенция: </a:t>
            </a:r>
            <a:endParaRPr lang="bg-BG" sz="1400" dirty="0"/>
          </a:p>
          <a:p>
            <a:pPr lvl="0"/>
            <a:r>
              <a:rPr lang="bg-BG" sz="1400" dirty="0"/>
              <a:t>Повишаване качеството и ефективността на въздействие върху подрастващите, чрез създаване на позитивна среда.</a:t>
            </a:r>
          </a:p>
          <a:p>
            <a:pPr lvl="0"/>
            <a:r>
              <a:rPr lang="bg-BG" sz="1400" dirty="0"/>
              <a:t>Превръщане	на детската градина в желано и приятно място за децата чрез използване на иновативни форми и методи.</a:t>
            </a:r>
          </a:p>
          <a:p>
            <a:pPr lvl="0"/>
            <a:r>
              <a:rPr lang="bg-BG" sz="1400" dirty="0"/>
              <a:t>Насочване на децата към занимания, съобразени с техните интереси. </a:t>
            </a:r>
          </a:p>
          <a:p>
            <a:pPr lvl="0"/>
            <a:r>
              <a:rPr lang="bg-BG" sz="1400" dirty="0"/>
              <a:t>Осъществяване на взаимодействие с родителите за включване и задържане на децата в образователната система.</a:t>
            </a:r>
          </a:p>
          <a:p>
            <a:pPr lvl="0"/>
            <a:r>
              <a:rPr lang="bg-BG" sz="1400" dirty="0"/>
              <a:t>Диференцирана работа с децата с намалена успеваемост</a:t>
            </a:r>
          </a:p>
          <a:p>
            <a:pPr lvl="0"/>
            <a:r>
              <a:rPr lang="bg-BG" sz="1400" dirty="0"/>
              <a:t>Предприемане на мерки за обща и допълнителна подкрепа на деца в съответствие с държавния образователен стандарт  за приобщаващо образование</a:t>
            </a:r>
          </a:p>
          <a:p>
            <a:r>
              <a:rPr lang="bg-BG" sz="1400" dirty="0"/>
              <a:t>   </a:t>
            </a:r>
            <a:r>
              <a:rPr lang="bg-BG" sz="1400" b="1" dirty="0"/>
              <a:t> Мерки за интервенция:</a:t>
            </a:r>
            <a:endParaRPr lang="bg-BG" sz="1400" dirty="0"/>
          </a:p>
          <a:p>
            <a:pPr lvl="0"/>
            <a:r>
              <a:rPr lang="bg-BG" sz="1400" dirty="0"/>
              <a:t>Повишаване отговорността на родителите и тяхната активност на сътрудничество с учителите с цел развитието на децата им с фокус върху родители от уязвими групи за насърчаване редовното посещение на детската градина.</a:t>
            </a:r>
          </a:p>
          <a:p>
            <a:pPr lvl="0"/>
            <a:r>
              <a:rPr lang="bg-BG" sz="1400" dirty="0"/>
              <a:t>Проследяване	и консултиране на децата, с цел подпомагане на личностното им развитие</a:t>
            </a:r>
          </a:p>
          <a:p>
            <a:pPr lvl="0"/>
            <a:r>
              <a:rPr lang="bg-BG" sz="1400" dirty="0"/>
              <a:t>Проверка	на дневниците във връзка с отсъствията и своевременно информиране на родителите за отсъствията на децата.</a:t>
            </a:r>
          </a:p>
          <a:p>
            <a:pPr lvl="0"/>
            <a:r>
              <a:rPr lang="bg-BG" sz="1400" dirty="0"/>
              <a:t>Подпомагане на деца застрашени от преждевременно напускане по финансови причини.</a:t>
            </a:r>
          </a:p>
        </p:txBody>
      </p:sp>
    </p:spTree>
    <p:extLst>
      <p:ext uri="{BB962C8B-B14F-4D97-AF65-F5344CB8AC3E}">
        <p14:creationId xmlns:p14="http://schemas.microsoft.com/office/powerpoint/2010/main" val="193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-747464"/>
            <a:ext cx="82296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6</a:t>
            </a:r>
            <a:r>
              <a:rPr lang="bg-BG" b="1" dirty="0" smtClean="0"/>
              <a:t>. СТЕПЕН </a:t>
            </a:r>
            <a:r>
              <a:rPr lang="bg-BG" b="1" dirty="0"/>
              <a:t>НА УДОВЛЕТВОРЕНОСТ ОТ ОБРАЗОВАТЕЛНИЯ ПРОЦЕС:</a:t>
            </a:r>
            <a:endParaRPr lang="bg-BG" dirty="0"/>
          </a:p>
          <a:p>
            <a:r>
              <a:rPr lang="ru-RU" b="1" dirty="0"/>
              <a:t>        </a:t>
            </a:r>
            <a:r>
              <a:rPr lang="bg-BG" dirty="0"/>
              <a:t>Детската градина изпълнява основната си цел и е необходимо да продължи да се утвърждава като институция, предоставяща социална услуга в интерес на родителите, да се задълбочава сътрудничеството  между участниците  в процеса на предучилищното образование и усъвършенстване качеството на работа в самата детска градина:</a:t>
            </a:r>
          </a:p>
          <a:p>
            <a:pPr lvl="0"/>
            <a:r>
              <a:rPr lang="bg-BG" dirty="0"/>
              <a:t>Качество на образователната среда, което включва умения, фактори, елементи, необходими планове за ефективен образователен процес.</a:t>
            </a:r>
          </a:p>
          <a:p>
            <a:pPr lvl="0"/>
            <a:r>
              <a:rPr lang="bg-BG" dirty="0"/>
              <a:t>Качество на микроклимата в детската градина </a:t>
            </a:r>
          </a:p>
          <a:p>
            <a:pPr lvl="0"/>
            <a:r>
              <a:rPr lang="bg-BG" dirty="0"/>
              <a:t>Качество на педагогическото взаимодействие.  </a:t>
            </a:r>
          </a:p>
          <a:p>
            <a:pPr lvl="0"/>
            <a:r>
              <a:rPr lang="bg-BG" dirty="0"/>
              <a:t>Кадрова осигуреност (професионална ангажираност и  професионална квалификация)</a:t>
            </a:r>
          </a:p>
          <a:p>
            <a:pPr lvl="0"/>
            <a:r>
              <a:rPr lang="bg-BG" dirty="0"/>
              <a:t>Опазване на физическото и психическото здраве на детето, чрез осигуряване на безопасна  и привлекателна среда;</a:t>
            </a:r>
          </a:p>
          <a:p>
            <a:pPr lvl="0"/>
            <a:r>
              <a:rPr lang="bg-BG" dirty="0"/>
              <a:t>Прилагане на система за проследяване на постиженията на децата и ефективната им подготовка за училище.</a:t>
            </a:r>
          </a:p>
          <a:p>
            <a:pPr lvl="0"/>
            <a:r>
              <a:rPr lang="bg-BG" dirty="0"/>
              <a:t>Осъществяване на максимална информираност и разясняване на родителите необходимостта и задължителния характер на задължителната предучилищна подготовка.</a:t>
            </a:r>
          </a:p>
          <a:p>
            <a:pPr lvl="0"/>
            <a:r>
              <a:rPr lang="bg-BG" dirty="0"/>
              <a:t>Включване на родителите като участници в образователния процес .</a:t>
            </a:r>
          </a:p>
          <a:p>
            <a:pPr lvl="0"/>
            <a:r>
              <a:rPr lang="bg-BG" dirty="0"/>
              <a:t>Гарантиране привлекателността за детето и семейството му и комфортно пребиваване на детето в ДГ.</a:t>
            </a:r>
          </a:p>
          <a:p>
            <a:pPr lvl="0"/>
            <a:r>
              <a:rPr lang="bg-BG" dirty="0"/>
              <a:t>Добър имидж на ДГ- съвместна работа с Настоятелството и Обществения съвет към детската градина - интернет страница на детската градина.</a:t>
            </a:r>
          </a:p>
          <a:p>
            <a:r>
              <a:rPr lang="ru-RU" b="1" dirty="0"/>
              <a:t> 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811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-531440"/>
            <a:ext cx="8229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ОБЛАСТ </a:t>
            </a:r>
            <a:r>
              <a:rPr lang="ru-RU" b="1" dirty="0" smtClean="0"/>
              <a:t>«УПРАВЛЕНИЕ </a:t>
            </a:r>
            <a:r>
              <a:rPr lang="ru-RU" b="1" dirty="0"/>
              <a:t>НА </a:t>
            </a:r>
            <a:r>
              <a:rPr lang="ru-RU" b="1" dirty="0" smtClean="0"/>
              <a:t>ИНСТИТУЦИЯТА»</a:t>
            </a:r>
            <a:endParaRPr lang="bg-BG" dirty="0"/>
          </a:p>
          <a:p>
            <a:r>
              <a:rPr lang="bg-BG" b="1" dirty="0"/>
              <a:t>        </a:t>
            </a:r>
            <a:endParaRPr lang="bg-BG" b="1" dirty="0" smtClean="0"/>
          </a:p>
          <a:p>
            <a:r>
              <a:rPr lang="bg-BG" b="1" dirty="0" smtClean="0"/>
              <a:t>  </a:t>
            </a:r>
            <a:r>
              <a:rPr lang="bg-BG" b="1" dirty="0"/>
              <a:t>КРИТЕРИИ</a:t>
            </a:r>
            <a:r>
              <a:rPr lang="bg-BG" b="1" dirty="0" smtClean="0"/>
              <a:t>:</a:t>
            </a:r>
          </a:p>
          <a:p>
            <a:endParaRPr lang="bg-BG" b="1" dirty="0"/>
          </a:p>
          <a:p>
            <a:r>
              <a:rPr lang="ru-RU" b="1" dirty="0" smtClean="0"/>
              <a:t>  </a:t>
            </a:r>
          </a:p>
          <a:p>
            <a:r>
              <a:rPr lang="ru-RU" b="1" dirty="0" smtClean="0"/>
              <a:t> </a:t>
            </a:r>
            <a:r>
              <a:rPr lang="ru-RU" b="1" dirty="0"/>
              <a:t>1</a:t>
            </a:r>
            <a:r>
              <a:rPr lang="ru-RU" b="1" dirty="0" smtClean="0"/>
              <a:t>. УСТОЙЧИВО </a:t>
            </a:r>
            <a:r>
              <a:rPr lang="ru-RU" b="1" dirty="0"/>
              <a:t>РАЗВИТИЕ НА ДЕТСКАТА ГРАДИНА:</a:t>
            </a:r>
            <a:endParaRPr lang="bg-BG" dirty="0"/>
          </a:p>
          <a:p>
            <a:r>
              <a:rPr lang="ru-RU" b="1" dirty="0"/>
              <a:t> </a:t>
            </a:r>
            <a:endParaRPr lang="bg-BG" dirty="0"/>
          </a:p>
          <a:p>
            <a:r>
              <a:rPr lang="ru-RU" dirty="0"/>
              <a:t>        </a:t>
            </a:r>
            <a:r>
              <a:rPr lang="bg-BG" dirty="0"/>
              <a:t>Стратегията за развитие на детска градина,,Еделвайс“ е разработена на основание чл</a:t>
            </a:r>
            <a:r>
              <a:rPr lang="bg-BG" dirty="0" smtClean="0"/>
              <a:t>. 70</a:t>
            </a:r>
            <a:r>
              <a:rPr lang="bg-BG" dirty="0"/>
              <a:t>, ал</a:t>
            </a:r>
            <a:r>
              <a:rPr lang="bg-BG" dirty="0" smtClean="0"/>
              <a:t>. 1 </a:t>
            </a:r>
            <a:r>
              <a:rPr lang="bg-BG" dirty="0"/>
              <a:t>и ал</a:t>
            </a:r>
            <a:r>
              <a:rPr lang="bg-BG" dirty="0" smtClean="0"/>
              <a:t>. 2 </a:t>
            </a:r>
            <a:r>
              <a:rPr lang="bg-BG" dirty="0"/>
              <a:t>от Закона за предучилищно и училищно образование.  Стратегията определя актуалните цели и приоритети в развитието на детската </a:t>
            </a:r>
            <a:r>
              <a:rPr lang="bg-BG" dirty="0" smtClean="0"/>
              <a:t>градина за </a:t>
            </a:r>
            <a:r>
              <a:rPr lang="bg-BG" dirty="0"/>
              <a:t>периода 2020- 2024 г.</a:t>
            </a:r>
          </a:p>
          <a:p>
            <a:r>
              <a:rPr lang="ru-RU" dirty="0"/>
              <a:t> </a:t>
            </a:r>
            <a:r>
              <a:rPr lang="bg-BG" dirty="0"/>
              <a:t>    Детето като основна ценност в образователната система, се нуждае от качествено образование. Процесът  на образование на детето започва още в детската градина. Тя е мястото, където то за първи път попада в една организирана социална среда, получава възможност да общува с връстниците си,  да  се научи да приема и уважава други гледни точки,  да се учи да е толерантно, което обогатява социалния му опит. В условията на детската градина  децата получават възможност да развиват компетентности, основополагащи за развитието им. Това, което обаче отличава предучилищното образование е играта като водеща дейност, чрез която се подготвя придобиването на ключовите компетентости</a:t>
            </a:r>
            <a:r>
              <a:rPr lang="bg-BG" dirty="0" smtClean="0"/>
              <a:t>. </a:t>
            </a:r>
            <a:r>
              <a:rPr lang="bg-BG" dirty="0"/>
              <a:t>Играта, освен че винаги е емоционално преживяване за детето, се отличава и с редица предимства: </a:t>
            </a:r>
          </a:p>
        </p:txBody>
      </p:sp>
    </p:spTree>
    <p:extLst>
      <p:ext uri="{BB962C8B-B14F-4D97-AF65-F5344CB8AC3E}">
        <p14:creationId xmlns:p14="http://schemas.microsoft.com/office/powerpoint/2010/main" val="5586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-857280"/>
            <a:ext cx="8286808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ЕФЕКТИВНОСТ НА ВЗАИМОДЕЙСТВИЕТО В ПРОЦЕСА НА ОБУЧЕНИЕТО:</a:t>
            </a:r>
            <a:endParaRPr kumimoji="0" lang="bg-BG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Основната форма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педагогическо взаимодействие е педагогическата ситуация, която протича предимно под формата на игра. Основният психологически подход, кодиран в  програмна система и който прилагаме, е рефлексивният, т.е. процес на осъзнаване, саморегулация, самооценка от личността на детето на знания и поведенчески модели. Рефлексията се разгръща в 4 аспекта: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-комуникативен;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-кооперативен;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-интелектуален;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-личностен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Четирите аспекта на рефлексията отговарят на четирите равнища на педагогическата ситуация като форма на педагогическо взаимодействие с деца.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Първо равнище на ситуацията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отговаря на комуникативния аспект на рефлексията. Във формален план това е равнището на непълната и неподредена информация. Целта е да се извлече информацията от детето по дадена тема за деня и да се стимулира интерес към конкретен обект или явление. Използват се: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Форма- момент на свободно изразяване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Метод- разговор;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Похвати: провокационни и уточняващи въпроси;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Средства- художествена литература, филм, музикални откъси;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 равнище на ситуацията отговаря на кооперативния аспект на рефлексията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Във формален план това е равнището на непълната информация.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Целта е да се даде начална информация на детето по дадена тема за деня и да се стимулира дейност чрез извършване на действия в хода на обучаващата игра. По този начин се изграждат игрови умения у детето в хода на играта. Детето по пътя на пробата и грешката научава различни неща за познавателния обект. То се </a:t>
            </a:r>
            <a:r>
              <a:rPr kumimoji="0" lang="bg-BG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самообучава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Тук учителят използва изследователския подход.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Основният метод е </a:t>
            </a:r>
            <a:r>
              <a:rPr kumimoji="0" lang="bg-BG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автодидактичната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игра, които се разгръща на 4 етапа: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упражнение;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игрово упражнение с дидактичен компонент;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игрово упражнение с игров компонент;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същинска игра.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Похвати: въпроси, указание, поощрение.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Средства: материали за </a:t>
            </a:r>
            <a:r>
              <a:rPr kumimoji="0" lang="bg-BG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автодидактични</a:t>
            </a:r>
            <a:r>
              <a:rPr kumimoji="0" lang="bg-BG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игри.</a:t>
            </a:r>
            <a:endParaRPr kumimoji="0" lang="bg-BG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-747464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dirty="0" smtClean="0"/>
              <a:t>- прави </a:t>
            </a:r>
            <a:r>
              <a:rPr lang="bg-BG" dirty="0"/>
              <a:t>го пълноценен участник в процеса на ученето, включвайки го в избора, а често и в създаването на самата игра;</a:t>
            </a:r>
          </a:p>
          <a:p>
            <a:pPr lvl="0"/>
            <a:r>
              <a:rPr lang="bg-BG" dirty="0" smtClean="0"/>
              <a:t>- провокира </a:t>
            </a:r>
            <a:r>
              <a:rPr lang="bg-BG" dirty="0"/>
              <a:t>го да открие значението на правилата, докато играе; </a:t>
            </a:r>
          </a:p>
          <a:p>
            <a:pPr lvl="0"/>
            <a:r>
              <a:rPr lang="bg-BG" dirty="0" smtClean="0"/>
              <a:t>- допринася </a:t>
            </a:r>
            <a:r>
              <a:rPr lang="bg-BG" dirty="0"/>
              <a:t>за изграждането на увереност, изобретателност и постоянство;  </a:t>
            </a:r>
          </a:p>
          <a:p>
            <a:pPr lvl="0"/>
            <a:r>
              <a:rPr lang="bg-BG" dirty="0" smtClean="0"/>
              <a:t>- дава </a:t>
            </a:r>
            <a:r>
              <a:rPr lang="bg-BG" dirty="0"/>
              <a:t>възможност в процеса на играене детето да се постави в реална житейска ситуация и води до придобиването на умения за действие в такива ситуации; </a:t>
            </a:r>
          </a:p>
          <a:p>
            <a:pPr lvl="0"/>
            <a:r>
              <a:rPr lang="bg-BG" dirty="0"/>
              <a:t>подпомага да се проследи развитието на детето. </a:t>
            </a:r>
          </a:p>
          <a:p>
            <a:r>
              <a:rPr lang="bg-BG" dirty="0"/>
              <a:t>   Стратегията  за развитие на детската градина е необходима, защото:</a:t>
            </a:r>
          </a:p>
          <a:p>
            <a:pPr lvl="0"/>
            <a:r>
              <a:rPr lang="bg-BG" dirty="0" smtClean="0"/>
              <a:t>- качеството </a:t>
            </a:r>
            <a:r>
              <a:rPr lang="bg-BG" dirty="0"/>
              <a:t>на предлаганата образователна услуга е от съществено значение за </a:t>
            </a:r>
            <a:r>
              <a:rPr lang="bg-BG" dirty="0" smtClean="0"/>
              <a:t>- учителите</a:t>
            </a:r>
            <a:r>
              <a:rPr lang="bg-BG" dirty="0"/>
              <a:t>, децата и техните родители;</a:t>
            </a:r>
          </a:p>
          <a:p>
            <a:pPr lvl="0"/>
            <a:r>
              <a:rPr lang="bg-BG" dirty="0" smtClean="0"/>
              <a:t>- се </a:t>
            </a:r>
            <a:r>
              <a:rPr lang="bg-BG" dirty="0"/>
              <a:t>очертават приоритетите на детската градина;</a:t>
            </a:r>
          </a:p>
          <a:p>
            <a:pPr lvl="0"/>
            <a:r>
              <a:rPr lang="bg-BG" dirty="0" smtClean="0"/>
              <a:t>- се </a:t>
            </a:r>
            <a:r>
              <a:rPr lang="bg-BG" dirty="0"/>
              <a:t>очертават основните проблеми и възможните решения;</a:t>
            </a:r>
          </a:p>
          <a:p>
            <a:pPr lvl="0"/>
            <a:r>
              <a:rPr lang="bg-BG" dirty="0" smtClean="0"/>
              <a:t>- е </a:t>
            </a:r>
            <a:r>
              <a:rPr lang="bg-BG" dirty="0"/>
              <a:t>основа за създаването на работещ план за действие;</a:t>
            </a:r>
          </a:p>
          <a:p>
            <a:pPr lvl="0"/>
            <a:r>
              <a:rPr lang="bg-BG" dirty="0" smtClean="0"/>
              <a:t>- определя </a:t>
            </a:r>
            <a:r>
              <a:rPr lang="bg-BG" dirty="0"/>
              <a:t>конкретни отговорности, задължения и срокове;</a:t>
            </a:r>
          </a:p>
          <a:p>
            <a:pPr lvl="0"/>
            <a:r>
              <a:rPr lang="bg-BG" dirty="0" smtClean="0"/>
              <a:t>- позволява </a:t>
            </a:r>
            <a:r>
              <a:rPr lang="bg-BG" dirty="0"/>
              <a:t>да се разпределят дейностите, които водят до постигане на целите;</a:t>
            </a:r>
          </a:p>
          <a:p>
            <a:pPr lvl="0"/>
            <a:r>
              <a:rPr lang="bg-BG" dirty="0" smtClean="0"/>
              <a:t>- предвижда </a:t>
            </a:r>
            <a:r>
              <a:rPr lang="bg-BG" dirty="0"/>
              <a:t>привличане на партньори, сътрудници и дарители;</a:t>
            </a:r>
          </a:p>
          <a:p>
            <a:pPr lvl="0"/>
            <a:r>
              <a:rPr lang="bg-BG" dirty="0" smtClean="0"/>
              <a:t>- внася </a:t>
            </a:r>
            <a:r>
              <a:rPr lang="bg-BG" dirty="0"/>
              <a:t>увереност на ръководителя и на колектива, с който той работи.</a:t>
            </a:r>
          </a:p>
          <a:p>
            <a:pPr marL="285750" lvl="0" indent="-285750">
              <a:buFontTx/>
              <a:buChar char="-"/>
            </a:pPr>
            <a:r>
              <a:rPr lang="bg-BG" dirty="0" smtClean="0"/>
              <a:t>утвърждава </a:t>
            </a:r>
            <a:r>
              <a:rPr lang="bg-BG" dirty="0"/>
              <a:t>свои символи и ритуали</a:t>
            </a:r>
            <a:r>
              <a:rPr lang="bg-BG" dirty="0" smtClean="0"/>
              <a:t>.</a:t>
            </a:r>
          </a:p>
          <a:p>
            <a:pPr lvl="0"/>
            <a:r>
              <a:rPr lang="bg-BG" dirty="0" smtClean="0"/>
              <a:t>     </a:t>
            </a:r>
          </a:p>
          <a:p>
            <a:pPr lvl="0"/>
            <a:r>
              <a:rPr lang="bg-BG" dirty="0"/>
              <a:t> </a:t>
            </a:r>
            <a:r>
              <a:rPr lang="bg-BG" dirty="0" smtClean="0"/>
              <a:t> 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919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04" y="-926669"/>
            <a:ext cx="836327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 </a:t>
            </a:r>
            <a:r>
              <a:rPr lang="bg-BG" dirty="0"/>
              <a:t>Стратегията се опира  на съвкупността от взаимосвързаните мисия, визия, ценности, дейности, цел и очаквани резултати. </a:t>
            </a:r>
          </a:p>
          <a:p>
            <a:r>
              <a:rPr lang="bg-BG" b="1" dirty="0" smtClean="0"/>
              <a:t>МИСИЯ</a:t>
            </a:r>
            <a:r>
              <a:rPr lang="ru-RU" b="1" dirty="0"/>
              <a:t>:</a:t>
            </a:r>
            <a:endParaRPr lang="bg-BG" dirty="0"/>
          </a:p>
          <a:p>
            <a:r>
              <a:rPr lang="ru-RU" dirty="0"/>
              <a:t>          </a:t>
            </a:r>
            <a:r>
              <a:rPr lang="bg-BG" dirty="0"/>
              <a:t>Утвърждаване на съвременни  иновативни модели на педагогическо взаимодействие в детската градина, осигуряващи възможности за пълноценна социална реализация в процеса на възпитание и обучение с ангажираната подкрепа на семейството и местната общност. </a:t>
            </a:r>
          </a:p>
          <a:p>
            <a:r>
              <a:rPr lang="bg-BG" b="1" dirty="0"/>
              <a:t> ВИЗИЯ</a:t>
            </a:r>
            <a:r>
              <a:rPr lang="ru-RU" b="1" dirty="0"/>
              <a:t>:</a:t>
            </a:r>
            <a:endParaRPr lang="bg-BG" dirty="0"/>
          </a:p>
          <a:p>
            <a:r>
              <a:rPr lang="bg-BG" dirty="0"/>
              <a:t>   </a:t>
            </a:r>
            <a:r>
              <a:rPr lang="ru-RU" dirty="0"/>
              <a:t>      </a:t>
            </a:r>
            <a:r>
              <a:rPr lang="bg-BG" dirty="0"/>
              <a:t>Стратегията регламентира създаване на условия за усъвършенстване на образователната среда чрез активно участие на всички заинтересовани страни, в съответствие с най-добрия интерес на децата в детска градина ,,Еделвайс’’ и  утвърждаване на детска градина ,,Еделвайс”  като   образователна институция за осигуряване качество на предоставеното образование за успешна реализация на децата. Детската градина е място за осигуряване на щастливо детство  на всяко дете и изграждане на мотивация и увереност в собствените му възможности и  развитие на детския личностен потенциал .</a:t>
            </a:r>
          </a:p>
          <a:p>
            <a:r>
              <a:rPr lang="ru-RU" dirty="0"/>
              <a:t>        Е</a:t>
            </a:r>
            <a:r>
              <a:rPr lang="bg-BG" dirty="0"/>
              <a:t>кипът на ДГ „Еделвайс“ обединява своите усилия за повишаване на качеството и ефективността на предучилищното образование.</a:t>
            </a:r>
          </a:p>
          <a:p>
            <a:r>
              <a:rPr lang="bg-BG" dirty="0"/>
              <a:t>       Детска градина,,Еделвайс“  определя дейността си в Правилник за дейността на ДГ.</a:t>
            </a:r>
          </a:p>
          <a:p>
            <a:r>
              <a:rPr lang="bg-BG" dirty="0"/>
              <a:t>       Педагогическият съвет на детската градина е специализиран орган за разглеждане и решаване на основни педагогически въпроси и допринася за постигане целите на институцията.</a:t>
            </a:r>
          </a:p>
          <a:p>
            <a:r>
              <a:rPr lang="bg-BG" dirty="0"/>
              <a:t>       Осъществява се системна контролна дейност и своевременна обратна връзка от директора и зам.директора.</a:t>
            </a:r>
          </a:p>
          <a:p>
            <a:r>
              <a:rPr lang="bg-BG" dirty="0"/>
              <a:t>       Създадени са условия за екипна  и ефективна работа между персонала.В детската градина се осъществява обмяна на добри практики и дни на,,отворените врати”.</a:t>
            </a:r>
          </a:p>
        </p:txBody>
      </p:sp>
    </p:spTree>
    <p:extLst>
      <p:ext uri="{BB962C8B-B14F-4D97-AF65-F5344CB8AC3E}">
        <p14:creationId xmlns:p14="http://schemas.microsoft.com/office/powerpoint/2010/main" val="310001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-747464"/>
            <a:ext cx="8363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2</a:t>
            </a:r>
            <a:r>
              <a:rPr lang="bg-BG" b="1" dirty="0" smtClean="0"/>
              <a:t>. ЕФЕКТИВНО </a:t>
            </a:r>
            <a:r>
              <a:rPr lang="bg-BG" b="1" dirty="0"/>
              <a:t>УПРАВЛЕНИЕ НА РЕСУРСИТЕ</a:t>
            </a:r>
            <a:r>
              <a:rPr lang="bg-BG" b="1" dirty="0" smtClean="0"/>
              <a:t>:</a:t>
            </a:r>
            <a:endParaRPr lang="bg-BG" dirty="0"/>
          </a:p>
          <a:p>
            <a:pPr lvl="0"/>
            <a:r>
              <a:rPr lang="bg-BG" dirty="0"/>
              <a:t>Детска </a:t>
            </a:r>
            <a:r>
              <a:rPr lang="bg-BG" dirty="0" smtClean="0"/>
              <a:t>градина ,,</a:t>
            </a:r>
            <a:r>
              <a:rPr lang="bg-BG" dirty="0"/>
              <a:t>Еделвайс“ прилага система на делегиран бюджет</a:t>
            </a:r>
            <a:r>
              <a:rPr lang="bg-BG" dirty="0" smtClean="0"/>
              <a:t>. Утвърденият </a:t>
            </a:r>
            <a:r>
              <a:rPr lang="bg-BG" dirty="0"/>
              <a:t>бюджет и отчетът за изпълнението му са публикувани на интернет страницата и персонала е запознат, както и с отчетите за неговото изпълнение</a:t>
            </a:r>
            <a:r>
              <a:rPr lang="bg-BG" dirty="0" smtClean="0"/>
              <a:t>. Общественият </a:t>
            </a:r>
            <a:r>
              <a:rPr lang="bg-BG" dirty="0"/>
              <a:t>съвет е дал становище за </a:t>
            </a:r>
            <a:r>
              <a:rPr lang="bg-BG" dirty="0" smtClean="0"/>
              <a:t>разпределението </a:t>
            </a:r>
            <a:r>
              <a:rPr lang="bg-BG" dirty="0"/>
              <a:t>на бюджета по дейности, както и информация за изпълнението му по параграфи, подпараграфи и конкретни дейности.</a:t>
            </a:r>
          </a:p>
          <a:p>
            <a:pPr lvl="0"/>
            <a:r>
              <a:rPr lang="bg-BG" dirty="0"/>
              <a:t>Осигурените допълнителни средства  по Национални програми и проекти допринасят за развитието на детската градина:</a:t>
            </a:r>
          </a:p>
          <a:p>
            <a:r>
              <a:rPr lang="bg-BG" dirty="0"/>
              <a:t>-</a:t>
            </a:r>
            <a:r>
              <a:rPr lang="bg-BG" dirty="0" smtClean="0"/>
              <a:t>Детска градина ,,Еделвайс” участва в кампанията „Чиста околна среда </a:t>
            </a:r>
            <a:r>
              <a:rPr lang="bg-BG" dirty="0"/>
              <a:t>- 2021 г</a:t>
            </a:r>
            <a:r>
              <a:rPr lang="bg-BG" dirty="0" smtClean="0"/>
              <a:t>.“ „Обичам природата </a:t>
            </a:r>
            <a:r>
              <a:rPr lang="bg-BG" dirty="0"/>
              <a:t>– </a:t>
            </a:r>
            <a:r>
              <a:rPr lang="bg-BG" dirty="0" smtClean="0"/>
              <a:t>и аз участвам“ към </a:t>
            </a:r>
            <a:r>
              <a:rPr lang="bg-BG" dirty="0"/>
              <a:t>ПУДООС </a:t>
            </a:r>
            <a:r>
              <a:rPr lang="bg-BG" dirty="0" smtClean="0"/>
              <a:t>и спечели проект„Играя и уча – на открито“:</a:t>
            </a:r>
          </a:p>
          <a:p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599083"/>
            <a:ext cx="2926160" cy="219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90" y="3683985"/>
            <a:ext cx="2571528" cy="1928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74267"/>
            <a:ext cx="2959248" cy="2219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4" y="4913402"/>
            <a:ext cx="2400776" cy="1800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68" y="4889647"/>
            <a:ext cx="2411760" cy="18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-747464"/>
            <a:ext cx="8363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    През </a:t>
            </a:r>
            <a:r>
              <a:rPr lang="bg-BG" dirty="0"/>
              <a:t>2020 г. в ДГ " Еделвайс" успешно бе реализиран проект във връзка с изпълнение на ПМС №46/ 19.03.2020 г. за определяне на минимални диференцирани размери на паричните средства за физическа активност, физическо възпитание, спорт и </a:t>
            </a:r>
            <a:r>
              <a:rPr lang="bg-BG" dirty="0" smtClean="0"/>
              <a:t>спортно- туристическа </a:t>
            </a:r>
            <a:r>
              <a:rPr lang="bg-BG" dirty="0"/>
              <a:t>дейност на </a:t>
            </a:r>
            <a:r>
              <a:rPr lang="bg-BG" dirty="0" smtClean="0"/>
              <a:t>децата:</a:t>
            </a:r>
          </a:p>
          <a:p>
            <a:r>
              <a:rPr lang="bg-BG" dirty="0"/>
              <a:t>-  </a:t>
            </a:r>
            <a:r>
              <a:rPr lang="ru-RU" dirty="0"/>
              <a:t>,,</a:t>
            </a:r>
            <a:r>
              <a:rPr lang="bg-BG" dirty="0"/>
              <a:t> Ние растем здрави </a:t>
            </a:r>
            <a:r>
              <a:rPr lang="bg-BG" dirty="0" smtClean="0"/>
              <a:t>и силни</a:t>
            </a:r>
            <a:r>
              <a:rPr lang="ru-RU" dirty="0" smtClean="0"/>
              <a:t>” :</a:t>
            </a:r>
            <a:endParaRPr lang="bg-BG" dirty="0"/>
          </a:p>
          <a:p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04" y="974167"/>
            <a:ext cx="2664912" cy="1998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" y="974166"/>
            <a:ext cx="2664913" cy="1998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6" y="3848871"/>
            <a:ext cx="3343920" cy="2507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29671"/>
            <a:ext cx="2420355" cy="32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-747464"/>
            <a:ext cx="836327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u="sng" dirty="0" smtClean="0">
                <a:hlinkClick r:id="rId4"/>
              </a:rPr>
              <a:t>Проект „Квалификация за професионално развитие на педагогическите специалисти“</a:t>
            </a:r>
            <a:endParaRPr lang="bg-BG" dirty="0" smtClean="0"/>
          </a:p>
          <a:p>
            <a:r>
              <a:rPr lang="bg-BG" sz="1600" dirty="0" smtClean="0"/>
              <a:t>ДГ " Еделвайс" участва в изпълнението на проект „Квалификация за професионално развитие на педагогическите специалисти“, финансиран по Оперативна програма „Наука и образование за интелигентен растеж“ 2014-2020 г., съфинансирана от Европейския съюз чрез Европейските структурни и инвестиционни фондове по </a:t>
            </a:r>
            <a:r>
              <a:rPr lang="bg-BG" sz="1600" b="1" dirty="0" smtClean="0"/>
              <a:t>Дейност 1</a:t>
            </a:r>
            <a:r>
              <a:rPr lang="bg-BG" sz="1600" dirty="0" smtClean="0"/>
              <a:t> „Подкрепа за професионално израстване и развитие на професионалните умения на педагогически специалисти.</a:t>
            </a:r>
            <a:br>
              <a:rPr lang="bg-BG" sz="1600" dirty="0" smtClean="0"/>
            </a:br>
            <a:r>
              <a:rPr lang="bg-BG" sz="1600" dirty="0" smtClean="0"/>
              <a:t>Обучението премина успешно, като се включиха 13 педагогически специалисти от детската градина, на които са издадени. Удостоверения с присъдени квалификационенни кредити. Педагогическите специалисти избраха да се включат в частично присъствени обучения  с продължителност от 32</a:t>
            </a:r>
            <a:r>
              <a:rPr lang="ru-RU" sz="1600" dirty="0" smtClean="0"/>
              <a:t> часа</a:t>
            </a:r>
            <a:r>
              <a:rPr lang="bg-BG" sz="1600" dirty="0" smtClean="0"/>
              <a:t>, половината от часовете на които се проведоха в присъствена форма, а останалата половина – в дистанционна форма.</a:t>
            </a:r>
          </a:p>
          <a:p>
            <a:r>
              <a:rPr lang="bg-BG" sz="1600" b="1" dirty="0" smtClean="0"/>
              <a:t>По дейност 2</a:t>
            </a:r>
            <a:r>
              <a:rPr lang="bg-BG" sz="1600" dirty="0" smtClean="0"/>
              <a:t> „Подкрепа на педагогическите специалисти за участие в процедури за придобиване на професионално - квалификационни степени, включително провеждане на подготвителни курсове за придобиване на пета и четвърта професионално-квалификационна степен“ дава възможност за включване на педагогически специалисти в процедури за придобиване на професионално-квалификационната степен (ПКС) по проект „Квалификация за професионално развитие на педагогическите специалисти“. При направен избор за включване в подготвителен курс за процедура за придобиване на професионално-квалификационна степен педагогическият специалист посочва ПКС, за придобиването за която кандидатства, както и департамента към висшето училище, където ще кандидатства. Присъдената професионално-квалификационна степен се удостоверява със свидетелство за професионално-квалификационна степен, което се представя при отчитане на дейността.</a:t>
            </a:r>
            <a:br>
              <a:rPr lang="bg-BG" sz="1600" dirty="0" smtClean="0"/>
            </a:br>
            <a:r>
              <a:rPr lang="bg-BG" sz="1600" dirty="0" smtClean="0"/>
              <a:t>По проекта са възстановени и разходите за участие в процедурата за придобиване на Пета, Четвърта и Трета професионално-квалификационна степен, както следва:</a:t>
            </a:r>
            <a:br>
              <a:rPr lang="bg-BG" sz="1600" dirty="0" smtClean="0"/>
            </a:br>
            <a:r>
              <a:rPr lang="bg-BG" sz="1600" dirty="0" smtClean="0"/>
              <a:t>• Пета ПКС -1 педагогическият специалист;</a:t>
            </a:r>
            <a:br>
              <a:rPr lang="bg-BG" sz="1600" dirty="0" smtClean="0"/>
            </a:br>
            <a:r>
              <a:rPr lang="bg-BG" sz="1600" dirty="0" smtClean="0"/>
              <a:t>• Четвърта ПКС - 9 педагогически специалисти;</a:t>
            </a:r>
            <a:br>
              <a:rPr lang="bg-BG" sz="1600" dirty="0" smtClean="0"/>
            </a:br>
            <a:r>
              <a:rPr lang="bg-BG" sz="1600" dirty="0" smtClean="0"/>
              <a:t>• Трета ПКС- 10 педагогически специалисти</a:t>
            </a:r>
            <a:endParaRPr lang="bg-BG" sz="1600" dirty="0"/>
          </a:p>
        </p:txBody>
      </p:sp>
    </p:spTree>
    <p:extLst>
      <p:ext uri="{BB962C8B-B14F-4D97-AF65-F5344CB8AC3E}">
        <p14:creationId xmlns:p14="http://schemas.microsoft.com/office/powerpoint/2010/main" val="13688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514" y="-1009697"/>
            <a:ext cx="84352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u="sng" dirty="0">
                <a:hlinkClick r:id="rId4"/>
              </a:rPr>
              <a:t>Проект „Активно приобщаване в системата на предучилищното образование</a:t>
            </a:r>
            <a:r>
              <a:rPr lang="bg-BG" sz="1600" u="sng" dirty="0" smtClean="0">
                <a:hlinkClick r:id="rId4"/>
              </a:rPr>
              <a:t>”</a:t>
            </a:r>
            <a:endParaRPr lang="bg-BG" sz="1600" u="sng" dirty="0" smtClean="0"/>
          </a:p>
          <a:p>
            <a:r>
              <a:rPr lang="bg-BG" sz="1600" u="sng" dirty="0" smtClean="0"/>
              <a:t>-</a:t>
            </a:r>
            <a:r>
              <a:rPr lang="bg-BG" sz="1600" dirty="0"/>
              <a:t>През месец ноември 2019 година в детска градина "Еделвайс" стартира проект "Активно приобщаване в системата на предучилищното образование" по процедура за директно предоставяне по Оперативна програма "Наука и образование за интелигентен растеж" 2014-2020 година. </a:t>
            </a:r>
          </a:p>
          <a:p>
            <a:r>
              <a:rPr lang="bg-BG" sz="1600" dirty="0"/>
              <a:t>По Дейност 1 на проекта – предоставяне на допълнително обучение по български език, беше сформирана една група от 4 деца. По интересен и забавен начин децата усвояват българския език чрез допълнителните форми на педагогическо взаимодействие и игрите. Ръководителят на групата е разработил програма за работа, съобразена с изискванията на Наредба № 5 за предучилищното образование. За всички деца има осигурени учебни помагала, образователни игри и др.</a:t>
            </a:r>
            <a:br>
              <a:rPr lang="bg-BG" sz="1600" dirty="0"/>
            </a:br>
            <a:r>
              <a:rPr lang="bg-BG" sz="1600" dirty="0"/>
              <a:t>След принудителното прекъсване, възобновяването на дейностите по проект АПСПО започна през месец юни 2020 г. и децата отново имат възможност да се потопят в чудния свят на българския език</a:t>
            </a:r>
            <a:r>
              <a:rPr lang="bg-BG" sz="1600" dirty="0" smtClean="0"/>
              <a:t>.</a:t>
            </a:r>
          </a:p>
          <a:p>
            <a:endParaRPr lang="bg-BG" sz="1600" dirty="0"/>
          </a:p>
          <a:p>
            <a:endParaRPr lang="bg-BG" sz="1600" dirty="0" smtClean="0"/>
          </a:p>
          <a:p>
            <a:endParaRPr lang="bg-BG" sz="1600" dirty="0" smtClean="0"/>
          </a:p>
          <a:p>
            <a:r>
              <a:rPr lang="bg-BG" sz="1600" dirty="0"/>
              <a:t/>
            </a:r>
            <a:br>
              <a:rPr lang="bg-BG" sz="1600" dirty="0"/>
            </a:br>
            <a:endParaRPr lang="bg-BG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45030"/>
            <a:ext cx="3123149" cy="287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87" y="3045030"/>
            <a:ext cx="3166129" cy="28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19158"/>
            <a:ext cx="8435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1600" dirty="0"/>
          </a:p>
          <a:p>
            <a:endParaRPr lang="bg-BG" sz="1600" dirty="0" smtClean="0"/>
          </a:p>
          <a:p>
            <a:endParaRPr lang="bg-BG" sz="1600" dirty="0" smtClean="0"/>
          </a:p>
          <a:p>
            <a:r>
              <a:rPr lang="bg-BG" sz="1600" dirty="0"/>
              <a:t/>
            </a:r>
            <a:br>
              <a:rPr lang="bg-BG" sz="1600" dirty="0"/>
            </a:br>
            <a:r>
              <a:rPr lang="bg-BG" sz="1600" dirty="0" smtClean="0"/>
              <a:t>     Детската </a:t>
            </a:r>
            <a:r>
              <a:rPr lang="bg-BG" sz="1600" dirty="0"/>
              <a:t>градина участва и в Дейност 2 на проекта - провеждане на дейности за педагогическа, психологическа и социална подкрепа на деца от уязвими групи, включително обезпечаване на средствата за такси на детски градини с повишена концентрация на деца от уязвими </a:t>
            </a:r>
            <a:r>
              <a:rPr lang="bg-BG" sz="1600" dirty="0" smtClean="0"/>
              <a:t>групи. По </a:t>
            </a:r>
            <a:r>
              <a:rPr lang="bg-BG" sz="1600" dirty="0"/>
              <a:t>тази дейност се осигуряват средства за такси за децата в детската градина.</a:t>
            </a:r>
            <a:br>
              <a:rPr lang="bg-BG" sz="1600" dirty="0"/>
            </a:br>
            <a:r>
              <a:rPr lang="bg-BG" sz="1600" dirty="0" smtClean="0"/>
              <a:t>ДГ  </a:t>
            </a:r>
            <a:r>
              <a:rPr lang="bg-BG" sz="1600" dirty="0"/>
              <a:t>„Еделвайс” участва в Дейност 3 на проекта - осъществяване на обучения, вкл. осигуряване на обучителни материали, пособия и др</a:t>
            </a:r>
            <a:r>
              <a:rPr lang="bg-BG" sz="1600" dirty="0" smtClean="0"/>
              <a:t>.. Един </a:t>
            </a:r>
            <a:r>
              <a:rPr lang="bg-BG" sz="1600" dirty="0"/>
              <a:t>педагогически специалист се включи в обучение за придобиване на знания, умения и компетентности за прилагане на скрининг тест за ранно оценяване на потребностите на децата от 3 години до 3 години и 6 месеца, определяне на риск от обучителни затруднения и тяхната превенция.</a:t>
            </a:r>
            <a:br>
              <a:rPr lang="bg-BG" sz="1600" dirty="0"/>
            </a:br>
            <a:r>
              <a:rPr lang="bg-BG" sz="1600" dirty="0" smtClean="0"/>
              <a:t>     През </a:t>
            </a:r>
            <a:r>
              <a:rPr lang="bg-BG" sz="1600" dirty="0"/>
              <a:t>учебната 2020-2021 год. </a:t>
            </a:r>
            <a:r>
              <a:rPr lang="bg-BG" sz="1600" dirty="0" smtClean="0"/>
              <a:t> ДГ </a:t>
            </a:r>
            <a:r>
              <a:rPr lang="bg-BG" sz="1600" dirty="0"/>
              <a:t>„Еделвайс” продължава участието си в проект АПСПО по Дейност 2 на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3711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524" y="-717309"/>
            <a:ext cx="8568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u="sng" dirty="0">
                <a:hlinkClick r:id="rId4"/>
              </a:rPr>
              <a:t>Национална </a:t>
            </a:r>
            <a:r>
              <a:rPr lang="bg-BG" u="sng" dirty="0" smtClean="0">
                <a:hlinkClick r:id="rId4"/>
              </a:rPr>
              <a:t>програма ,, </a:t>
            </a:r>
            <a:r>
              <a:rPr lang="bg-BG" u="sng" dirty="0">
                <a:hlinkClick r:id="rId4"/>
              </a:rPr>
              <a:t>Информационни и комуникационни технологии (ИКТ) в системата на предучилищното и училищното образование</a:t>
            </a:r>
            <a:r>
              <a:rPr lang="bg-BG" u="sng" dirty="0" smtClean="0">
                <a:hlinkClick r:id="rId4"/>
              </a:rPr>
              <a:t>“</a:t>
            </a:r>
            <a:r>
              <a:rPr lang="bg-BG" u="sng" dirty="0" smtClean="0"/>
              <a:t>:</a:t>
            </a:r>
          </a:p>
          <a:p>
            <a:r>
              <a:rPr lang="bg-BG" dirty="0" smtClean="0"/>
              <a:t> </a:t>
            </a:r>
            <a:r>
              <a:rPr lang="bg-BG" dirty="0"/>
              <a:t>  През 2019 г. в ДГ „Еделвайс” бяха закупени комплект интерактивна дъска и късофокусен проектор с компютърен модул</a:t>
            </a:r>
            <a:r>
              <a:rPr lang="bg-BG" dirty="0" smtClean="0"/>
              <a:t>. Учителите </a:t>
            </a:r>
            <a:r>
              <a:rPr lang="bg-BG" dirty="0"/>
              <a:t>от всяка група на детската градина има достъп до съвременна дигитална техника. Това създава възможност за провеждане на съвременен образователен процес</a:t>
            </a:r>
            <a:r>
              <a:rPr lang="bg-BG" dirty="0" smtClean="0"/>
              <a:t>. Достъпът </a:t>
            </a:r>
            <a:r>
              <a:rPr lang="bg-BG" dirty="0"/>
              <a:t>до информационните и комуникационните технологии (ИКТ) за съвременните деца е неразделна и все по-важна част от достъпа до образование.</a:t>
            </a:r>
            <a:br>
              <a:rPr lang="bg-BG" dirty="0"/>
            </a:br>
            <a:r>
              <a:rPr lang="bg-BG" dirty="0"/>
              <a:t>Детската градина „Еделвайс“ кандидатства и бе класирана по Дейност 6.2 на Националната програма „Информационни и комуникационни технологии (ИКТ) в системата на предучилищното и училищното образование“ - закупуване на интерактивно мултимедийно оборудване или иновативен хардуер за институциите от системата на предучилищното образование.</a:t>
            </a:r>
            <a:br>
              <a:rPr lang="bg-BG" dirty="0"/>
            </a:br>
            <a:r>
              <a:rPr lang="bg-BG" dirty="0"/>
              <a:t>Дейността включва предоставяне на преносими компютри и комплекти за интерактивно обучение (интерактивна дъска и късофокусен проектор с компютърен модул) на детски градини за въвеждане на ИКТ в предучилищното образование.</a:t>
            </a:r>
            <a:br>
              <a:rPr lang="bg-BG" dirty="0"/>
            </a:br>
            <a:r>
              <a:rPr lang="bg-BG" dirty="0"/>
              <a:t>През месец декември 2017 година ДГ „Еделвайс” закупи два преносими компютъра, два екрана и два мултимедийни проектора, чрез които децата се обучават по интересен и забавен начин.</a:t>
            </a:r>
          </a:p>
          <a:p>
            <a:r>
              <a:rPr lang="bg-BG" dirty="0"/>
              <a:t> </a:t>
            </a:r>
          </a:p>
          <a:p>
            <a:r>
              <a:rPr lang="bg-BG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75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524" y="-717309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u="sng" dirty="0">
                <a:hlinkClick r:id="rId4"/>
              </a:rPr>
              <a:t>Национална </a:t>
            </a:r>
            <a:r>
              <a:rPr lang="bg-BG" u="sng" dirty="0" smtClean="0">
                <a:hlinkClick r:id="rId4"/>
              </a:rPr>
              <a:t>програма ,, </a:t>
            </a:r>
            <a:r>
              <a:rPr lang="bg-BG" u="sng" dirty="0">
                <a:hlinkClick r:id="rId4"/>
              </a:rPr>
              <a:t>Информационни и комуникационни технологии (ИКТ) в системата на предучилищното и училищното образование</a:t>
            </a:r>
            <a:r>
              <a:rPr lang="bg-BG" u="sng" dirty="0" smtClean="0">
                <a:hlinkClick r:id="rId4"/>
              </a:rPr>
              <a:t>“</a:t>
            </a:r>
            <a:r>
              <a:rPr lang="bg-BG" u="sng" dirty="0" smtClean="0"/>
              <a:t>:</a:t>
            </a:r>
          </a:p>
          <a:p>
            <a:r>
              <a:rPr lang="bg-BG" dirty="0" smtClean="0"/>
              <a:t> </a:t>
            </a:r>
            <a:r>
              <a:rPr lang="bg-BG" dirty="0"/>
              <a:t>   </a:t>
            </a:r>
          </a:p>
          <a:p>
            <a:r>
              <a:rPr lang="bg-BG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84" y="324995"/>
            <a:ext cx="3704954" cy="1742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0" y="3411472"/>
            <a:ext cx="3120008" cy="2340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60" y="2717324"/>
            <a:ext cx="2435780" cy="3247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8" y="36546"/>
            <a:ext cx="2430016" cy="32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-675456"/>
            <a:ext cx="777686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/>
              <a:t>-</a:t>
            </a:r>
            <a:r>
              <a:rPr lang="bg-BG" sz="1600" u="sng" dirty="0">
                <a:hlinkClick r:id="rId4"/>
              </a:rPr>
              <a:t>Национална програма „УСПЯВАМЕ ЗАЕДНО</a:t>
            </a:r>
            <a:r>
              <a:rPr lang="bg-BG" sz="1600" u="sng" dirty="0" smtClean="0">
                <a:hlinkClick r:id="rId4"/>
              </a:rPr>
              <a:t>“</a:t>
            </a:r>
            <a:endParaRPr lang="bg-BG" sz="1600" u="sng" dirty="0" smtClean="0"/>
          </a:p>
          <a:p>
            <a:r>
              <a:rPr lang="bg-BG" sz="1600" dirty="0" smtClean="0"/>
              <a:t>През </a:t>
            </a:r>
            <a:r>
              <a:rPr lang="bg-BG" sz="1600" dirty="0"/>
              <a:t>учебната 2020/2021 година  в ДГ работим по НП "Успяваме заедно" - </a:t>
            </a:r>
            <a:r>
              <a:rPr lang="bg-BG" sz="1600" b="1" dirty="0"/>
              <a:t>Модул 1 „Хубаво е в детската градина”</a:t>
            </a:r>
            <a:r>
              <a:rPr lang="bg-BG" sz="1600" dirty="0"/>
              <a:t> 2020/2021г.</a:t>
            </a:r>
            <a:br>
              <a:rPr lang="bg-BG" sz="1600" dirty="0"/>
            </a:br>
            <a:r>
              <a:rPr lang="bg-BG" sz="1600" dirty="0"/>
              <a:t>Целта ни беше да се изгради функционална, комбинативна и безопасна среда, която да служи за удовлетворяване и развитие на детската личност и успешна адаптация и плавен преход.</a:t>
            </a:r>
          </a:p>
          <a:p>
            <a:r>
              <a:rPr lang="bg-BG" sz="1600" dirty="0"/>
              <a:t>В нашата детска градина се отдава значимо място на средата и това не е случайно. Знаем, че предучилищната възраст е важен период в развитието на детето, в който се полагат основите на цялостното изграждане на неговата личност. Всеки родител иска за детето си възможно най-добра среда, където то да живее, да се храни, да играе и да расте без да изпитва тревожност. За едно дете, навлизането в нова среда, изпълнена с непознати учители и деца, може да предизвика безпокойство. При постъпването в детската градина повечето от децата плачат, вкопчват се в майка си и баща си и не ги пускат да си тръгнат. Родителите може да имат смесени емоции дали детето им е готово за тази стъпка. За бързата и безболезнена адаптация в първа група в детската градина е необходимо учителите, помощник-възпитателите и родителите да работят в сътрудничество. Детската градина трябва да бъде чудесно място, в което детето да взаимодейства с връстниците си и което подготвя детето за живота извън семейството.</a:t>
            </a:r>
          </a:p>
          <a:p>
            <a:r>
              <a:rPr lang="bg-BG" sz="1600" dirty="0"/>
              <a:t> </a:t>
            </a:r>
            <a:r>
              <a:rPr lang="bg-BG" sz="1600" dirty="0" smtClean="0"/>
              <a:t>Бяха </a:t>
            </a:r>
            <a:r>
              <a:rPr lang="bg-BG" sz="1600" dirty="0"/>
              <a:t>закупени книги за методическа подкрепа на учителите, обезопасени фотьойли „Барбарон“ и секционен шкаф, детска кухня, детска работилница, детски магазин, детски книжки, конструктивни игри и материали за рисуване, апликиране, моделиране.</a:t>
            </a:r>
          </a:p>
          <a:p>
            <a:r>
              <a:rPr lang="bg-BG" sz="1600" dirty="0"/>
              <a:t>Дейностите, които бяха реализирани са следните:</a:t>
            </a:r>
            <a:br>
              <a:rPr lang="bg-BG" sz="1600" dirty="0"/>
            </a:br>
            <a:r>
              <a:rPr lang="bg-BG" sz="1600" dirty="0"/>
              <a:t>• „Училище за родители“ - провеждане на срещи с родителската общност (консултации, изработване на наръчник за родителите);</a:t>
            </a:r>
            <a:br>
              <a:rPr lang="bg-BG" sz="1600" dirty="0"/>
            </a:br>
            <a:r>
              <a:rPr lang="bg-BG" sz="1600" dirty="0"/>
              <a:t>• Създаване на ателие „Фея на приказките” , ателие „Кубчета вълшебни“ – конструктивни игри;</a:t>
            </a:r>
            <a:br>
              <a:rPr lang="bg-BG" sz="1600" dirty="0"/>
            </a:br>
            <a:r>
              <a:rPr lang="bg-BG" sz="1600" dirty="0"/>
              <a:t>• Провежда се арт- терапия с родителите за изработване на картички заедно с децата..</a:t>
            </a:r>
          </a:p>
        </p:txBody>
      </p:sp>
    </p:spTree>
    <p:extLst>
      <p:ext uri="{BB962C8B-B14F-4D97-AF65-F5344CB8AC3E}">
        <p14:creationId xmlns:p14="http://schemas.microsoft.com/office/powerpoint/2010/main" val="19173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714348" y="-857280"/>
            <a:ext cx="742955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Трето равнище на ситуацията отговаря на интелектуалния аспект на рефлексията</a:t>
            </a: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Във формален план това е равнището на пълната, но неподредена информация.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Целта е децата да отделят елементите в познавателния обект или явление и тяхната </a:t>
            </a:r>
            <a:r>
              <a:rPr lang="bg-BG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целеполагаща</a:t>
            </a: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единица т.е. осъзнаване на знанията.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Методи: графично моделиране, действено моделиране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Похвати: въпроси, поощрения, указание, самооценка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Средства – индивидуални книжки за детето .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Четвърто равнище на ситуацията отговаря на личностния аспект на рефлексията: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Във формален план това е равнището на пълната и подредена информация.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Целта е децата да извършват пренос на знания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Методите са: словесно-логическа задача, самостоятелно-творческа задача, диагностично интервю и др.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Похвати: въпроси, поощрения, самооценка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Средства: музикални произведения, материали и др.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постигане на поставените цели детска градина „Еделвайс“ използва: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Индивидуален подход</a:t>
            </a:r>
            <a:r>
              <a:rPr lang="bg-BG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съобразно личностните потребности на детето, в съответствие с особеностите, възможностите и нивото на развитие на детето;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Игрови подход</a:t>
            </a:r>
            <a:r>
              <a:rPr lang="bg-BG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Хуманно-личностен подход</a:t>
            </a:r>
            <a:r>
              <a:rPr lang="bg-BG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поставяне на детето в центъра на цялостната дейност, уважение към личността и достойнството на човека;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Ситуационен подход</a:t>
            </a:r>
            <a:r>
              <a:rPr lang="bg-BG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включване на децата в разнообразни ситуации, които стимулират техните емоционални и познавателни преживявания</a:t>
            </a:r>
            <a:r>
              <a:rPr lang="bg-BG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bg-BG" sz="14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Компетентностен</a:t>
            </a:r>
            <a:r>
              <a:rPr lang="bg-BG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подход- </a:t>
            </a:r>
            <a:r>
              <a:rPr lang="bg-BG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компетентностният</a:t>
            </a: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подход се фокусира върху резултата,  но резултатът не като сума от усвоена информация, а като комплекс от умения за действие в различни нестандартни ситуации. Съществена част от </a:t>
            </a:r>
            <a:r>
              <a:rPr lang="bg-BG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компетентностния</a:t>
            </a: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подход е умението да се извършват наблюдения</a:t>
            </a:r>
            <a:endParaRPr lang="bg-BG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Водещ педагогически подход е </a:t>
            </a:r>
            <a:r>
              <a:rPr lang="bg-BG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ситуационният.  </a:t>
            </a:r>
            <a:r>
              <a:rPr lang="bg-BG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Акцентът пада на педагогическото взаимодействие между детето и учителя, детето представлява уникална индивидуалност, която носи в себе си определени заложб</a:t>
            </a:r>
            <a:r>
              <a:rPr lang="bg-BG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sz="11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-675456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/>
              <a:t>НП </a:t>
            </a:r>
            <a:r>
              <a:rPr lang="bg-BG" sz="1600" dirty="0"/>
              <a:t>"Успяваме заедно" - </a:t>
            </a:r>
            <a:r>
              <a:rPr lang="bg-BG" sz="1600" b="1" dirty="0"/>
              <a:t>Модул 1 „Хубаво е в детската градина”</a:t>
            </a:r>
            <a:r>
              <a:rPr lang="bg-BG" sz="1600" dirty="0"/>
              <a:t> 2020/2021г.</a:t>
            </a:r>
            <a:br>
              <a:rPr lang="bg-BG" sz="1600" dirty="0"/>
            </a:br>
            <a:endParaRPr lang="bg-BG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4" y="-252688"/>
            <a:ext cx="2664042" cy="3552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65" y="3459297"/>
            <a:ext cx="2173046" cy="2897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75" y="3450713"/>
            <a:ext cx="2152247" cy="2869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3" y="-252688"/>
            <a:ext cx="2664043" cy="3552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2" y="3493253"/>
            <a:ext cx="2120343" cy="2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-891480"/>
            <a:ext cx="871296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През </a:t>
            </a:r>
            <a:r>
              <a:rPr lang="bg-BG" b="1" dirty="0"/>
              <a:t>учебната 2021/2022 година  в ДГ ще работи по НП "Успяваме заедно" – </a:t>
            </a:r>
            <a:endParaRPr lang="bg-BG" dirty="0"/>
          </a:p>
          <a:p>
            <a:r>
              <a:rPr lang="bg-BG" b="1" dirty="0"/>
              <a:t>Модул 2 „Иновативна детска градина“</a:t>
            </a:r>
            <a:endParaRPr lang="bg-BG" dirty="0"/>
          </a:p>
          <a:p>
            <a:r>
              <a:rPr lang="bg-BG" dirty="0"/>
              <a:t>  Желанието на екипа на детската градина е да се изгради зона за отглеждане на растения, в която децата да могат да се научат сами да засаждат билки и цветя. Билковата градина ще представлявапространство за експериментиране с природни материали на открито и закрито, които да позволяват на децата да учат чрез преки наблюдения.Опитно-практическата работа и системните грижи, които  ще полагат децата помагат за развитие на познавателните им способности.</a:t>
            </a:r>
          </a:p>
          <a:p>
            <a:r>
              <a:rPr lang="bg-BG" dirty="0"/>
              <a:t>   През прехода от предучилищна в училищна възраст децата се нуждаят от интензивен двигателен режим.Двигателната активност е в основата на здравословния начин на живот, а това означава здраве.Чрез двигателната дейност децата придобиват нови, необходими за тях двигателни навици и умения.</a:t>
            </a:r>
          </a:p>
          <a:p>
            <a:r>
              <a:rPr lang="bg-BG" b="1" dirty="0"/>
              <a:t>Основните цели на този проект са:</a:t>
            </a:r>
            <a:endParaRPr lang="bg-BG" dirty="0"/>
          </a:p>
          <a:p>
            <a:pPr lvl="0"/>
            <a:r>
              <a:rPr lang="bg-BG" dirty="0"/>
              <a:t>Въвеждане на децата в света на природата и формиране на интерес и любов към нейната красота.</a:t>
            </a:r>
          </a:p>
          <a:p>
            <a:pPr lvl="0"/>
            <a:r>
              <a:rPr lang="bg-BG" dirty="0"/>
              <a:t>Изграждане на среда за насърчаване на игровата двигателна дейност като средство за стимулиране на двигателната активност на детето.</a:t>
            </a:r>
          </a:p>
          <a:p>
            <a:pPr lvl="0"/>
            <a:r>
              <a:rPr lang="bg-BG" dirty="0"/>
              <a:t>Повишаване физическата дееспособност и подобряване  на двигателните качества на децата и здравословния им статус.</a:t>
            </a:r>
          </a:p>
          <a:p>
            <a:pPr lvl="0"/>
            <a:r>
              <a:rPr lang="bg-BG" dirty="0"/>
              <a:t>Приобщаване на родителите за участие в реализирането на проекта</a:t>
            </a:r>
            <a:r>
              <a:rPr lang="bg-BG" dirty="0" smtClean="0"/>
              <a:t>.</a:t>
            </a:r>
            <a:endParaRPr lang="bg-BG" dirty="0"/>
          </a:p>
          <a:p>
            <a:r>
              <a:rPr lang="bg-BG" b="1" dirty="0"/>
              <a:t>Основни дейности са:</a:t>
            </a:r>
            <a:endParaRPr lang="bg-BG" dirty="0"/>
          </a:p>
          <a:p>
            <a:pPr lvl="0"/>
            <a:r>
              <a:rPr lang="ru-RU" dirty="0"/>
              <a:t>Създаване на билкова градинка ,,Красотата навсякъде живее</a:t>
            </a:r>
            <a:r>
              <a:rPr lang="ru-RU" dirty="0" smtClean="0"/>
              <a:t>”</a:t>
            </a:r>
            <a:endParaRPr lang="bg-BG" dirty="0"/>
          </a:p>
          <a:p>
            <a:pPr lvl="0"/>
            <a:r>
              <a:rPr lang="ru-RU" dirty="0"/>
              <a:t>Създаване на кът ,,Здраве чрез движение“</a:t>
            </a:r>
            <a:r>
              <a:rPr lang="bg-BG" dirty="0"/>
              <a:t>   </a:t>
            </a:r>
          </a:p>
          <a:p>
            <a:r>
              <a:rPr lang="bg-BG" dirty="0"/>
              <a:t>   Подтикнати от необходимостта на децата от разнообразни дейности на открито, както и осигуряване на здравословна среда  за отглеждане и възпитание особено във време на епидемии  този проект обхваща допълнителните форми на педагогическо взаимодействие по ОН ,,Околен свят” и ,,Физическа култура”.</a:t>
            </a:r>
          </a:p>
          <a:p>
            <a:r>
              <a:rPr lang="bg-BG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366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-723523"/>
            <a:ext cx="8291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u="sng" dirty="0">
                <a:hlinkClick r:id="rId4"/>
              </a:rPr>
              <a:t>Национална програма „БЕЗ СВОБОДЕН </a:t>
            </a:r>
            <a:r>
              <a:rPr lang="bg-BG" u="sng" dirty="0" smtClean="0">
                <a:hlinkClick r:id="rId4"/>
              </a:rPr>
              <a:t>ЧАС”</a:t>
            </a:r>
            <a:endParaRPr lang="bg-BG" u="sng" dirty="0"/>
          </a:p>
          <a:p>
            <a:r>
              <a:rPr lang="bg-BG" dirty="0" smtClean="0"/>
              <a:t>Националната </a:t>
            </a:r>
            <a:r>
              <a:rPr lang="bg-BG" dirty="0"/>
              <a:t>програма " Без свободен час" се реализира в ДГ " Еделвайс" чрез модула „Без свободен час в детската градина“ от 2018г. Нейното използване създава  възможности за непрекъснат процес на организация на предучилищното образование, посредством  осигуряване на провеждането на планираните педагогически ситуации от заместващи учители през календарната година.</a:t>
            </a:r>
          </a:p>
          <a:p>
            <a:r>
              <a:rPr lang="bg-BG" dirty="0"/>
              <a:t>Участието ни в  програмата дава възможност на  детска градина,,Еделвайс” да се предоставят допълнителни средства за заместване на отсъстващи от работа учители във връзка с ползването на отпуск за реално проведени астрономически часове през календарната година от учители в задължителното предучилищното образование.</a:t>
            </a:r>
          </a:p>
        </p:txBody>
      </p:sp>
    </p:spTree>
    <p:extLst>
      <p:ext uri="{BB962C8B-B14F-4D97-AF65-F5344CB8AC3E}">
        <p14:creationId xmlns:p14="http://schemas.microsoft.com/office/powerpoint/2010/main" val="5963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842151" y="6004160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103826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u="sng" dirty="0">
                <a:hlinkClick r:id="rId4"/>
              </a:rPr>
              <a:t>Проектни предложения към община Кюстендил</a:t>
            </a:r>
            <a:r>
              <a:rPr lang="bg-BG" b="1" u="sng" dirty="0"/>
              <a:t> </a:t>
            </a:r>
            <a:r>
              <a:rPr lang="bg-BG" b="1" u="sng" dirty="0">
                <a:hlinkClick r:id="rId5" tooltip=" "/>
              </a:rPr>
              <a:t>„Играя и се движа безопасно”</a:t>
            </a:r>
            <a:endParaRPr lang="bg-BG" b="1" dirty="0"/>
          </a:p>
          <a:p>
            <a:r>
              <a:rPr lang="bg-BG" dirty="0"/>
              <a:t>Детска градина ,,Еделвайс” кандидатства по проектното </a:t>
            </a:r>
            <a:r>
              <a:rPr lang="bg-BG" dirty="0" smtClean="0"/>
              <a:t>предложение ,,</a:t>
            </a:r>
            <a:r>
              <a:rPr lang="bg-BG" dirty="0"/>
              <a:t>Благоустрояване и озеленяване в община Кюстендил”</a:t>
            </a:r>
            <a:br>
              <a:rPr lang="bg-BG" dirty="0"/>
            </a:br>
            <a:r>
              <a:rPr lang="bg-BG" dirty="0"/>
              <a:t>Проектът „Играя и се движа безопасно”е насочен към 160 деца от 3 до 7 години и предучилищното образование е организирано във четири възрастови групи(първа, втора, трета и четвърта групи).</a:t>
            </a:r>
          </a:p>
          <a:p>
            <a:r>
              <a:rPr lang="bg-BG" dirty="0"/>
              <a:t>Детска градина ,,ЕДЕЛВАЙС” град Кюстендил разполага с две сгради на ул.,,Г</a:t>
            </a:r>
            <a:r>
              <a:rPr lang="bg-BG" dirty="0" smtClean="0"/>
              <a:t>. Бенковски”10 </a:t>
            </a:r>
            <a:r>
              <a:rPr lang="bg-BG" dirty="0"/>
              <a:t>и ул.,,Спартак</a:t>
            </a:r>
            <a:r>
              <a:rPr lang="bg-BG" dirty="0" smtClean="0"/>
              <a:t>” 21</a:t>
            </a:r>
            <a:r>
              <a:rPr lang="bg-BG" dirty="0"/>
              <a:t>, където се ще се изпълняват дейностите по проекта. Проектното предложение „Играя и се движа безопасно” е насочено към създаване на условия за съвременно обучение и възпитание на децата по пътна безопасност. Желанието на педагогическия екип на </a:t>
            </a:r>
            <a:r>
              <a:rPr lang="bg-BG" dirty="0" smtClean="0"/>
              <a:t>ДГ ,,</a:t>
            </a:r>
            <a:r>
              <a:rPr lang="bg-BG" dirty="0"/>
              <a:t>Еделвайс” е обучението по БДП да се провежда на обособени интерактивни площадки, на които с помощта на дидактически средства да се организират и провеждат състезания, конкурси, викторини и др.по БДП на децата и техните семейства.</a:t>
            </a:r>
          </a:p>
          <a:p>
            <a:r>
              <a:rPr lang="bg-BG" dirty="0"/>
              <a:t>Подготовката на децата по БДП е обща задача на семейството и детската градина. Посредством играта детето овладява социалните роли (шофьор, майка, баща, дете - пътник) и правилата за движение на улицата . Посредством играчките детето овладява наименованията и предназначението на превозните средства.</a:t>
            </a:r>
          </a:p>
          <a:p>
            <a:r>
              <a:rPr lang="bg-BG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4055374"/>
            <a:ext cx="2786050" cy="2384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89" y="3728093"/>
            <a:ext cx="3264024" cy="2384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9" y="4040053"/>
            <a:ext cx="2862141" cy="23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0"/>
            <a:ext cx="89289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През учебната 2021/2022 г  ще се реализира</a:t>
            </a:r>
            <a:r>
              <a:rPr lang="bg-BG" dirty="0"/>
              <a:t> </a:t>
            </a:r>
            <a:r>
              <a:rPr lang="bg-BG" b="1" dirty="0"/>
              <a:t>проектното предложение ,,Нашата детска градина” </a:t>
            </a:r>
            <a:r>
              <a:rPr lang="en-US" b="1" dirty="0"/>
              <a:t>o</a:t>
            </a:r>
            <a:r>
              <a:rPr lang="ru-RU" b="1" dirty="0"/>
              <a:t>т </a:t>
            </a:r>
            <a:r>
              <a:rPr lang="bg-BG" b="1" dirty="0"/>
              <a:t>Приоритетна област"Ремонти, благоустрояване и опазване на околната среда в община Кюстендил".</a:t>
            </a:r>
            <a:r>
              <a:rPr lang="bg-BG" dirty="0"/>
              <a:t> </a:t>
            </a:r>
            <a:endParaRPr lang="bg-BG" dirty="0" smtClean="0"/>
          </a:p>
          <a:p>
            <a:endParaRPr lang="bg-BG" dirty="0"/>
          </a:p>
          <a:p>
            <a:r>
              <a:rPr lang="bg-BG" dirty="0" smtClean="0"/>
              <a:t>Този </a:t>
            </a:r>
            <a:r>
              <a:rPr lang="bg-BG" dirty="0"/>
              <a:t>проект се отнася за подобряване на физическата среда в детската градина чрез ремонт на обслужващите помещения, които са предназначени за тоалетни и умивални в две от групите - ,,Катеричка’’ и ,,Мечо”, намиращи се в сградата на ул. ,,Спартак“ № 21. Проектът „Нашата детска градина” е насочен към 85 деца от 10 месеца до 7 години и предучилищното образование е организирано във четири възрастови групи- яслена и три групи детска градина. В тези две групи ще бъдат монтирани и щори. С настоящата проектна идея ще бъде изградена здравословна и безопасна физическа среда, осигуряваща условия за нормално физическо, психическо развитие и възпитание на децата в детската градина. </a:t>
            </a:r>
          </a:p>
          <a:p>
            <a:r>
              <a:rPr lang="bg-BG" b="1" dirty="0"/>
              <a:t> 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647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0"/>
            <a:ext cx="84352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2000" b="1" dirty="0" smtClean="0"/>
              <a:t>3</a:t>
            </a:r>
            <a:r>
              <a:rPr lang="bg-BG" b="1" dirty="0" smtClean="0"/>
              <a:t>. РАЗВИТИЕ НА ПРОФЕСИОНАЛНИТЕ УМЕНИЯ И КОМПЕТЕНТНОСТИ</a:t>
            </a:r>
          </a:p>
          <a:p>
            <a:pPr lvl="0"/>
            <a:endParaRPr lang="bg-BG" b="1" dirty="0"/>
          </a:p>
          <a:p>
            <a:pPr lvl="0"/>
            <a:endParaRPr lang="bg-BG" b="1" dirty="0" smtClean="0"/>
          </a:p>
          <a:p>
            <a:pPr lvl="0"/>
            <a:endParaRPr lang="bg-BG" b="1" dirty="0"/>
          </a:p>
          <a:p>
            <a:pPr lvl="0"/>
            <a:endParaRPr lang="bg-BG" b="1" dirty="0" smtClean="0"/>
          </a:p>
          <a:p>
            <a:pPr lvl="0"/>
            <a:r>
              <a:rPr lang="bg-BG" dirty="0" smtClean="0"/>
              <a:t>Директорът създава условия за подкрепа на педагогическите специалисти в професионалното им развитие.</a:t>
            </a:r>
          </a:p>
          <a:p>
            <a:pPr lvl="0"/>
            <a:r>
              <a:rPr lang="bg-BG" dirty="0" smtClean="0"/>
              <a:t>Квалификацията на педагогическите специалисти съответства на приоритетите, определени в Стратегията за развитие на деткста градина.</a:t>
            </a:r>
          </a:p>
          <a:p>
            <a:pPr lvl="0"/>
            <a:r>
              <a:rPr lang="bg-BG" dirty="0" smtClean="0"/>
              <a:t>Педагогическите специалисти имат възможност за участие в национални програми и проекти за професионално развитие.</a:t>
            </a:r>
          </a:p>
          <a:p>
            <a:pPr lvl="0"/>
            <a:r>
              <a:rPr lang="bg-BG" dirty="0" smtClean="0"/>
              <a:t>Вътрешноинституционалната квалификация допринася за професионалното развитие на педагогическите специалисти и прилагат в пряката си работа придобитите компетентности от квалификационната дейност.</a:t>
            </a:r>
          </a:p>
          <a:p>
            <a:pPr lvl="0"/>
            <a:r>
              <a:rPr lang="bg-BG" dirty="0" smtClean="0"/>
              <a:t>Разработени </a:t>
            </a:r>
            <a:r>
              <a:rPr lang="bg-BG" dirty="0"/>
              <a:t>са показатели за оценяване на резултатите от </a:t>
            </a:r>
            <a:r>
              <a:rPr lang="bg-BG" dirty="0" smtClean="0"/>
              <a:t>труда </a:t>
            </a:r>
            <a:r>
              <a:rPr lang="bg-BG" dirty="0"/>
              <a:t>на персонала в детската градина.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762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789" y="-527854"/>
            <a:ext cx="8363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4</a:t>
            </a:r>
            <a:r>
              <a:rPr lang="bg-BG" b="1" dirty="0" smtClean="0"/>
              <a:t>. УПРАВЛЕНИЕ </a:t>
            </a:r>
            <a:r>
              <a:rPr lang="bg-BG" b="1" dirty="0"/>
              <a:t>И РАЗВИТИЕ НА ФИЗИЧЕСКАТА СРЕДА</a:t>
            </a:r>
            <a:r>
              <a:rPr lang="bg-BG" b="1" dirty="0" smtClean="0"/>
              <a:t>:</a:t>
            </a:r>
          </a:p>
          <a:p>
            <a:endParaRPr lang="bg-BG" dirty="0"/>
          </a:p>
          <a:p>
            <a:pPr lvl="0"/>
            <a:r>
              <a:rPr lang="bg-BG" dirty="0" smtClean="0"/>
              <a:t>Създадени </a:t>
            </a:r>
            <a:r>
              <a:rPr lang="bg-BG" dirty="0"/>
              <a:t>са условия за равен достъп до образование за </a:t>
            </a:r>
            <a:r>
              <a:rPr lang="bg-BG" dirty="0" smtClean="0"/>
              <a:t>децата чрез </a:t>
            </a:r>
            <a:r>
              <a:rPr lang="bg-BG" dirty="0"/>
              <a:t>осигуряване на достъпна физическа среда.</a:t>
            </a:r>
          </a:p>
          <a:p>
            <a:pPr lvl="0"/>
            <a:r>
              <a:rPr lang="bg-BG" dirty="0"/>
              <a:t>Прилага се ефективен пропускателен режим.</a:t>
            </a:r>
          </a:p>
          <a:p>
            <a:pPr lvl="0"/>
            <a:r>
              <a:rPr lang="bg-BG" dirty="0"/>
              <a:t>Осигурено е видеонаблюдение на входа.</a:t>
            </a:r>
          </a:p>
          <a:p>
            <a:pPr lvl="0"/>
            <a:r>
              <a:rPr lang="bg-BG" dirty="0"/>
              <a:t>Децата имат достъп до здравен кабинет и здравно обслужване.</a:t>
            </a:r>
          </a:p>
          <a:p>
            <a:pPr lvl="0"/>
            <a:r>
              <a:rPr lang="bg-BG" dirty="0"/>
              <a:t>Занималните са безопасни и се поддържат с участието на родителите.</a:t>
            </a:r>
          </a:p>
          <a:p>
            <a:pPr lvl="0"/>
            <a:r>
              <a:rPr lang="bg-BG" dirty="0"/>
              <a:t>Предприети са действия за обновяване на материалната </a:t>
            </a:r>
            <a:r>
              <a:rPr lang="bg-BG" dirty="0" smtClean="0"/>
              <a:t>база съвместно </a:t>
            </a:r>
            <a:r>
              <a:rPr lang="bg-BG" dirty="0"/>
              <a:t>с родителите.</a:t>
            </a:r>
          </a:p>
          <a:p>
            <a:pPr lvl="0"/>
            <a:r>
              <a:rPr lang="bg-BG" dirty="0"/>
              <a:t>Осигурен е безопасен транспорт с автобус.</a:t>
            </a:r>
          </a:p>
          <a:p>
            <a:pPr lvl="0"/>
            <a:r>
              <a:rPr lang="bg-BG" dirty="0"/>
              <a:t>Помещенията за приготвяне на храна са обзаведени,оборудвани и поддържани.</a:t>
            </a:r>
          </a:p>
          <a:p>
            <a:pPr lvl="0"/>
            <a:r>
              <a:rPr lang="bg-BG" dirty="0"/>
              <a:t>Спалните помещения са обзаведени</a:t>
            </a:r>
          </a:p>
          <a:p>
            <a:pPr lvl="0"/>
            <a:r>
              <a:rPr lang="bg-BG" dirty="0"/>
              <a:t>Липсва физкултурен салон.</a:t>
            </a:r>
          </a:p>
          <a:p>
            <a:pPr lvl="0"/>
            <a:r>
              <a:rPr lang="bg-BG" dirty="0"/>
              <a:t>Осигурени са ИКТ за образователния процес и административната дейност, които се използват целесъобразно.</a:t>
            </a:r>
          </a:p>
        </p:txBody>
      </p:sp>
    </p:spTree>
    <p:extLst>
      <p:ext uri="{BB962C8B-B14F-4D97-AF65-F5344CB8AC3E}">
        <p14:creationId xmlns:p14="http://schemas.microsoft.com/office/powerpoint/2010/main" val="20213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-527854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 smtClean="0"/>
          </a:p>
          <a:p>
            <a:r>
              <a:rPr lang="bg-BG" b="1" dirty="0"/>
              <a:t>5</a:t>
            </a:r>
            <a:r>
              <a:rPr lang="bg-BG" b="1" dirty="0" smtClean="0"/>
              <a:t>. РАЗВИТИЕ </a:t>
            </a:r>
            <a:r>
              <a:rPr lang="bg-BG" b="1" dirty="0"/>
              <a:t>НА ИНСТУТУЦИОНАЛНАТА КУЛТУРА В ДЕТСКАТА ГРАДИНА:</a:t>
            </a:r>
            <a:endParaRPr lang="bg-BG" dirty="0"/>
          </a:p>
          <a:p>
            <a:r>
              <a:rPr lang="bg-BG" b="1" dirty="0"/>
              <a:t> </a:t>
            </a:r>
            <a:endParaRPr lang="bg-BG" dirty="0"/>
          </a:p>
          <a:p>
            <a:pPr lvl="0"/>
            <a:r>
              <a:rPr lang="bg-BG" dirty="0"/>
              <a:t>В детската градина се прилага Етичен кодекс.</a:t>
            </a:r>
          </a:p>
          <a:p>
            <a:pPr lvl="0"/>
            <a:r>
              <a:rPr lang="bg-BG" dirty="0"/>
              <a:t>Екипът на детската градина има формирани умения за управление и справяне с конфликти.</a:t>
            </a:r>
          </a:p>
          <a:p>
            <a:pPr lvl="0"/>
            <a:r>
              <a:rPr lang="bg-BG" dirty="0"/>
              <a:t>Децата се поощряват с материални и морални награди.</a:t>
            </a:r>
          </a:p>
          <a:p>
            <a:pPr lvl="0"/>
            <a:r>
              <a:rPr lang="bg-BG" dirty="0"/>
              <a:t>В детската градина се реализират инициативи, подкрепящи спорта, здравето и опазването на околната среда.</a:t>
            </a:r>
          </a:p>
          <a:p>
            <a:pPr lvl="0"/>
            <a:r>
              <a:rPr lang="bg-BG" dirty="0"/>
              <a:t>В детската градина се провеждат събития за утвърждаване на националните ценности и традиции , както и доброволчески инициативи.</a:t>
            </a:r>
          </a:p>
          <a:p>
            <a:pPr lvl="0"/>
            <a:r>
              <a:rPr lang="bg-BG" dirty="0"/>
              <a:t>Създадена е система за интервенция при прояви на тормоз и насилие</a:t>
            </a:r>
            <a:r>
              <a:rPr lang="bg-BG" dirty="0" smtClean="0"/>
              <a:t>. Осъществяват </a:t>
            </a:r>
            <a:r>
              <a:rPr lang="bg-BG" dirty="0"/>
              <a:t>се дейности с външни специалисти при тормоз и насилие.</a:t>
            </a:r>
          </a:p>
          <a:p>
            <a:pPr lvl="0"/>
            <a:r>
              <a:rPr lang="bg-BG" dirty="0"/>
              <a:t>Интернет страницата на детската градина съдържа актуална информация и се реализират дейности за популяризиране  на ДГ.  Налични са информационни материали с актуално съдържание.</a:t>
            </a:r>
          </a:p>
        </p:txBody>
      </p:sp>
    </p:spTree>
    <p:extLst>
      <p:ext uri="{BB962C8B-B14F-4D97-AF65-F5344CB8AC3E}">
        <p14:creationId xmlns:p14="http://schemas.microsoft.com/office/powerpoint/2010/main" val="14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-568289"/>
            <a:ext cx="829126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 </a:t>
            </a:r>
            <a:r>
              <a:rPr lang="bg-BG" b="1" dirty="0" smtClean="0"/>
              <a:t>6. УПРАВЛЕНИЕ </a:t>
            </a:r>
            <a:r>
              <a:rPr lang="bg-BG" b="1" dirty="0"/>
              <a:t>НА ПАРТНЬОРСТВА:</a:t>
            </a:r>
            <a:endParaRPr lang="bg-BG" dirty="0"/>
          </a:p>
          <a:p>
            <a:pPr lvl="0"/>
            <a:r>
              <a:rPr lang="bg-BG" dirty="0" smtClean="0"/>
              <a:t>     Взаимодействието </a:t>
            </a:r>
            <a:r>
              <a:rPr lang="bg-BG" dirty="0"/>
              <a:t>със заинтересованите страни допринася за повишаване качеството на образователния процес.</a:t>
            </a:r>
          </a:p>
          <a:p>
            <a:pPr lvl="0"/>
            <a:r>
              <a:rPr lang="bg-BG" dirty="0"/>
              <a:t>Създадени са условия за пряка комуникация (срещи с родителите, консултации , комуникации чрез технологиите др.)</a:t>
            </a:r>
          </a:p>
          <a:p>
            <a:pPr lvl="0"/>
            <a:r>
              <a:rPr lang="bg-BG" dirty="0"/>
              <a:t>Родителите са привлечени в дейности на детската градина.</a:t>
            </a:r>
          </a:p>
          <a:p>
            <a:r>
              <a:rPr lang="bg-BG" dirty="0"/>
              <a:t> </a:t>
            </a:r>
          </a:p>
          <a:p>
            <a:r>
              <a:rPr lang="bg-BG" b="1" dirty="0"/>
              <a:t>7</a:t>
            </a:r>
            <a:r>
              <a:rPr lang="bg-BG" b="1" dirty="0" smtClean="0"/>
              <a:t>. СТЕПЕН </a:t>
            </a:r>
            <a:r>
              <a:rPr lang="bg-BG" b="1" dirty="0"/>
              <a:t>НА УДОВЛЕТВОРЕНОСТ ОТ УПРАВЛЕНИЕТО НА ИНСИТУЦИЯТА:</a:t>
            </a:r>
            <a:endParaRPr lang="bg-BG" dirty="0"/>
          </a:p>
          <a:p>
            <a:r>
              <a:rPr lang="bg-BG" b="1" dirty="0"/>
              <a:t> </a:t>
            </a:r>
            <a:endParaRPr lang="bg-BG" dirty="0"/>
          </a:p>
          <a:p>
            <a:r>
              <a:rPr lang="bg-BG" dirty="0"/>
              <a:t>     Дейността на управлението на детската градина може да се определи основно като достигане до </a:t>
            </a:r>
            <a:r>
              <a:rPr lang="bg-BG" dirty="0" smtClean="0"/>
              <a:t>целите </a:t>
            </a:r>
            <a:r>
              <a:rPr lang="bg-BG" dirty="0"/>
              <a:t>чрез взимане на ефективни управленски решения. Орган за управление и контрол на детската градина е Директорът.  Директорът   организира и контролира цялостната дейност на детската градина в съответствие с правомощията, определени с държавния образователен стандарт за статута и професионалното развитие на директорите, учителите и другите педагогически специалисти. В изпълнение на своите правомощия директорът издава заповеди. При управлението и контрола на учебната дейност директорът се подпомага от заместник-директор. Специализиран орган за разглеждане и решаване на основни педагогически въпроси в детската градина е Педагогическият съвет.  В заседанията на Педагогическия съвет с право на съвещателен глас може да участват представители на обществения съвет, настоятелството, медицинското лице, което обслужва детската градина, както и други лица.</a:t>
            </a:r>
          </a:p>
          <a:p>
            <a:r>
              <a:rPr lang="bg-BG" dirty="0"/>
              <a:t> </a:t>
            </a:r>
          </a:p>
          <a:p>
            <a:r>
              <a:rPr lang="ru-RU" b="1" dirty="0"/>
              <a:t> </a:t>
            </a:r>
            <a:endParaRPr lang="bg-BG" dirty="0"/>
          </a:p>
          <a:p>
            <a:r>
              <a:rPr lang="ru-RU" b="1" dirty="0"/>
              <a:t> </a:t>
            </a:r>
            <a:endParaRPr lang="bg-BG" dirty="0"/>
          </a:p>
          <a:p>
            <a:r>
              <a:rPr lang="ru-RU" b="1" dirty="0"/>
              <a:t> 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023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-671143"/>
            <a:ext cx="806489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bg-BG" b="1" dirty="0"/>
              <a:t>2</a:t>
            </a:r>
            <a:r>
              <a:rPr lang="bg-BG" b="1" dirty="0" smtClean="0"/>
              <a:t>. ЕФЕКТИВНОСТ </a:t>
            </a:r>
            <a:r>
              <a:rPr lang="bg-BG" b="1" dirty="0"/>
              <a:t>НА ВЗАИМОДЕЙСТВИЕТО  ЗА ЛИЧНОСТНО РАЗВИТИЕ НА ДЕЦАТА:</a:t>
            </a:r>
            <a:endParaRPr lang="bg-BG" dirty="0"/>
          </a:p>
          <a:p>
            <a:r>
              <a:rPr lang="bg-BG" dirty="0"/>
              <a:t>      Приобщаващото образование е процес на осъзнаване, приемане и подкрепа на индивидуалността на всяко дете  и на разнообразието от потребности на всички деца, създаване на възможности за развитие и участие на децата  в живота на детската градина.</a:t>
            </a:r>
          </a:p>
          <a:p>
            <a:r>
              <a:rPr lang="bg-BG" dirty="0"/>
              <a:t>Подкрепата за личностно развитие се прилага в съответствие с индивидуалните образователни потребности на всяко дете .</a:t>
            </a:r>
          </a:p>
          <a:p>
            <a:pPr lvl="0"/>
            <a:r>
              <a:rPr lang="bg-BG" dirty="0" smtClean="0"/>
              <a:t>- Ранно </a:t>
            </a:r>
            <a:r>
              <a:rPr lang="bg-BG" dirty="0"/>
              <a:t>оценяване на потребностите от подкрепа за личностно развитие на децата от </a:t>
            </a:r>
            <a:r>
              <a:rPr lang="bg-BG" dirty="0" smtClean="0"/>
              <a:t>3 г</a:t>
            </a:r>
            <a:r>
              <a:rPr lang="bg-BG" dirty="0"/>
              <a:t>. до 3 г</a:t>
            </a:r>
            <a:r>
              <a:rPr lang="bg-BG" dirty="0" smtClean="0"/>
              <a:t>. и </a:t>
            </a:r>
            <a:r>
              <a:rPr lang="bg-BG" dirty="0"/>
              <a:t>6 м., чрез скрининг-тест за определяне на риск от възникване на обучителни затруднения.</a:t>
            </a:r>
          </a:p>
          <a:p>
            <a:pPr lvl="0"/>
            <a:r>
              <a:rPr lang="bg-BG" dirty="0" smtClean="0"/>
              <a:t>- Работа </a:t>
            </a:r>
            <a:r>
              <a:rPr lang="bg-BG" dirty="0"/>
              <a:t>с деца  в рамките на общата подкрепа  за превенция на обучителните затруднения.</a:t>
            </a:r>
          </a:p>
          <a:p>
            <a:pPr lvl="0"/>
            <a:r>
              <a:rPr lang="bg-BG" dirty="0" smtClean="0"/>
              <a:t>- Организиране </a:t>
            </a:r>
            <a:r>
              <a:rPr lang="bg-BG" dirty="0"/>
              <a:t>на заниманията по интереси:</a:t>
            </a:r>
          </a:p>
          <a:p>
            <a:r>
              <a:rPr lang="bg-BG" dirty="0"/>
              <a:t>      </a:t>
            </a:r>
            <a:r>
              <a:rPr lang="bg-BG" dirty="0" smtClean="0"/>
              <a:t> </a:t>
            </a:r>
            <a:r>
              <a:rPr lang="bg-BG" dirty="0"/>
              <a:t>- Мажоретен състав ;</a:t>
            </a:r>
          </a:p>
          <a:p>
            <a:r>
              <a:rPr lang="bg-BG" dirty="0"/>
              <a:t>       - Отбор ,,Еделвайс” ;</a:t>
            </a:r>
          </a:p>
          <a:p>
            <a:r>
              <a:rPr lang="bg-BG" dirty="0"/>
              <a:t>       </a:t>
            </a:r>
            <a:r>
              <a:rPr lang="bg-BG" dirty="0" smtClean="0"/>
              <a:t>- Религия </a:t>
            </a:r>
            <a:endParaRPr lang="bg-BG" dirty="0"/>
          </a:p>
          <a:p>
            <a:pPr lvl="0"/>
            <a:r>
              <a:rPr lang="ru-RU" dirty="0" smtClean="0"/>
              <a:t>- Спазване </a:t>
            </a:r>
            <a:r>
              <a:rPr lang="ru-RU" dirty="0"/>
              <a:t>на правилата за поведение, изработени във всяка </a:t>
            </a:r>
            <a:r>
              <a:rPr lang="ru-RU" dirty="0" smtClean="0"/>
              <a:t>група</a:t>
            </a:r>
            <a:r>
              <a:rPr lang="ru-RU" dirty="0"/>
              <a:t>:</a:t>
            </a:r>
            <a:endParaRPr lang="ru-RU" dirty="0" smtClean="0"/>
          </a:p>
          <a:p>
            <a:pPr lvl="0"/>
            <a:endParaRPr lang="bg-BG" dirty="0"/>
          </a:p>
          <a:p>
            <a:r>
              <a:rPr lang="ru-RU" dirty="0"/>
              <a:t> </a:t>
            </a:r>
            <a:endParaRPr lang="bg-BG" dirty="0"/>
          </a:p>
          <a:p>
            <a:r>
              <a:rPr lang="bg-BG" dirty="0"/>
              <a:t> </a:t>
            </a:r>
          </a:p>
          <a:p>
            <a:pPr lvl="0"/>
            <a:r>
              <a:rPr lang="bg-BG" dirty="0"/>
              <a:t> </a:t>
            </a:r>
            <a:endParaRPr lang="bg-BG" dirty="0" smtClean="0"/>
          </a:p>
          <a:p>
            <a:pPr lvl="0"/>
            <a:endParaRPr lang="bg-BG" dirty="0"/>
          </a:p>
          <a:p>
            <a:pPr lvl="0"/>
            <a:endParaRPr lang="bg-BG" dirty="0" smtClean="0"/>
          </a:p>
          <a:p>
            <a:pPr lvl="0"/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98949"/>
            <a:ext cx="3051965" cy="2559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98949"/>
            <a:ext cx="2840690" cy="24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922" y="-67545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- Запознаване </a:t>
            </a:r>
            <a:r>
              <a:rPr lang="bg-BG" dirty="0"/>
              <a:t>с професии чрез  провеждане на срещи с родители с различна професионална </a:t>
            </a:r>
            <a:r>
              <a:rPr lang="bg-BG" dirty="0" smtClean="0"/>
              <a:t>квалификация:</a:t>
            </a:r>
          </a:p>
          <a:p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0" y="0"/>
            <a:ext cx="2707630" cy="2032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92" y="-42134"/>
            <a:ext cx="2707630" cy="2032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39" y="2220698"/>
            <a:ext cx="2887869" cy="2165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50" y="3891688"/>
            <a:ext cx="2839466" cy="212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1" y="2148851"/>
            <a:ext cx="3172317" cy="15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104338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-394144"/>
            <a:ext cx="8244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dirty="0" smtClean="0"/>
              <a:t>- Разглеждане </a:t>
            </a:r>
            <a:r>
              <a:rPr lang="bg-BG" dirty="0"/>
              <a:t>на теми от гражданското, здравното, екологичното и интеркултурното </a:t>
            </a:r>
            <a:r>
              <a:rPr lang="bg-BG" dirty="0" smtClean="0"/>
              <a:t>образование:</a:t>
            </a:r>
          </a:p>
          <a:p>
            <a:pPr lvl="0"/>
            <a:r>
              <a:rPr lang="bg-BG" dirty="0" smtClean="0"/>
              <a:t>- Празник </a:t>
            </a:r>
            <a:r>
              <a:rPr lang="bg-BG" dirty="0"/>
              <a:t>на </a:t>
            </a:r>
            <a:r>
              <a:rPr lang="bg-BG" dirty="0" smtClean="0"/>
              <a:t>здравето: ,,</a:t>
            </a:r>
            <a:r>
              <a:rPr lang="bg-BG" dirty="0"/>
              <a:t>Здравето най-ценното богатство</a:t>
            </a:r>
            <a:r>
              <a:rPr lang="bg-BG" dirty="0" smtClean="0"/>
              <a:t>”: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13" y="480715"/>
            <a:ext cx="2809191" cy="2809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04" y="3473862"/>
            <a:ext cx="3075586" cy="3075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73862"/>
            <a:ext cx="3075586" cy="30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922" y="-67545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dirty="0" smtClean="0"/>
              <a:t>Спортен </a:t>
            </a:r>
            <a:r>
              <a:rPr lang="bg-BG" dirty="0"/>
              <a:t>празник,,Спортуваме и се забавляваме</a:t>
            </a:r>
            <a:r>
              <a:rPr lang="bg-BG" dirty="0" smtClean="0"/>
              <a:t>”: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72939"/>
            <a:ext cx="3226110" cy="3226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9" y="127491"/>
            <a:ext cx="3696072" cy="2772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1" y="3475442"/>
            <a:ext cx="1711074" cy="311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66" y="2606678"/>
            <a:ext cx="2459018" cy="40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_23-2147493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8260"/>
            <a:ext cx="9144000" cy="7852602"/>
          </a:xfrm>
          <a:solidFill>
            <a:schemeClr val="tx2">
              <a:lumMod val="20000"/>
              <a:lumOff val="80000"/>
              <a:alpha val="3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Закръглен правоъгълник 5"/>
          <p:cNvSpPr/>
          <p:nvPr/>
        </p:nvSpPr>
        <p:spPr>
          <a:xfrm>
            <a:off x="2786050" y="6021288"/>
            <a:ext cx="3571900" cy="6926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pic>
        <p:nvPicPr>
          <p:cNvPr id="11" name="Картина 10" descr="istockphoto-1124785829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0"/>
            <a:ext cx="2285984" cy="2237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6084168" y="2237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922" y="-67545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dirty="0" smtClean="0"/>
              <a:t>Дейности </a:t>
            </a:r>
            <a:r>
              <a:rPr lang="bg-BG" dirty="0"/>
              <a:t>по превенция и интервенция на тормоза и </a:t>
            </a:r>
            <a:r>
              <a:rPr lang="bg-BG" dirty="0" smtClean="0"/>
              <a:t>насилието:</a:t>
            </a:r>
            <a:endParaRPr lang="bg-BG" dirty="0"/>
          </a:p>
          <a:p>
            <a:r>
              <a:rPr lang="bg-BG" dirty="0" smtClean="0"/>
              <a:t>- Детски празник ,,</a:t>
            </a:r>
            <a:r>
              <a:rPr lang="bg-BG" dirty="0"/>
              <a:t>Аз съм добър, ти си добър и така живеем щастливо</a:t>
            </a:r>
            <a:r>
              <a:rPr lang="bg-BG" dirty="0" smtClean="0"/>
              <a:t>”:</a:t>
            </a:r>
            <a:endParaRPr lang="bg-BG" dirty="0"/>
          </a:p>
          <a:p>
            <a:r>
              <a:rPr lang="bg-BG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34387"/>
            <a:ext cx="3768080" cy="2826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26809"/>
            <a:ext cx="3851857" cy="2888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2063"/>
            <a:ext cx="3858390" cy="28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3085</Words>
  <Application>Microsoft Office PowerPoint</Application>
  <PresentationFormat>On-screen Show (4:3)</PresentationFormat>
  <Paragraphs>384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Aharoni</vt:lpstr>
      <vt:lpstr>Arial</vt:lpstr>
      <vt:lpstr>Arial Black</vt:lpstr>
      <vt:lpstr>Calibri</vt:lpstr>
      <vt:lpstr>Times New Roman</vt:lpstr>
      <vt:lpstr>Office тема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SILVIA</dc:creator>
  <cp:lastModifiedBy>user</cp:lastModifiedBy>
  <cp:revision>185</cp:revision>
  <dcterms:created xsi:type="dcterms:W3CDTF">2019-09-22T21:06:54Z</dcterms:created>
  <dcterms:modified xsi:type="dcterms:W3CDTF">2021-08-31T09:37:23Z</dcterms:modified>
</cp:coreProperties>
</file>