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5" r:id="rId5"/>
    <p:sldId id="271" r:id="rId6"/>
    <p:sldId id="270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7" autoAdjust="0"/>
    <p:restoredTop sz="94660"/>
  </p:normalViewPr>
  <p:slideViewPr>
    <p:cSldViewPr>
      <p:cViewPr>
        <p:scale>
          <a:sx n="60" d="100"/>
          <a:sy n="60" d="100"/>
        </p:scale>
        <p:origin x="-150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7AA1-65E1-486A-9C91-E890F014AFBC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65F3-9EBE-4A00-B14C-56C2D4CD3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759C-A26B-4C58-B969-D9CF219BA513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2C83-B73C-4F89-8D41-630A63F3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9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B792-78CB-4548-ACF6-BDB25A3C9574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E3B8-69BF-420F-AEEA-F5C11C42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A579-335E-4959-B628-5D714689498B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972D-8067-484B-89EA-76E5004FE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F710-CE0A-427B-B9DA-0EA33E08E165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690D-3F89-47C1-86C6-BAB7B3EB6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AA57-0688-4BD1-B206-6782AF126077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BB56-C31D-4303-AE9E-4667ABDD4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5066-1AB8-43A1-85A2-48ED94709840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11C3-CE1C-4D4A-BD92-5481743AB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8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D7BC-7273-4245-AE32-C7850DC2920D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90F1-8228-4BAB-A92C-8F1A42075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D1BE-7F5E-488A-8725-8F249289C9CE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3626-571F-41F5-B99F-B26A5D862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8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17ED0-53F9-45E7-BF74-75847B50309C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3C4F-2532-4F6B-B6DE-7E0863FA4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9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F816-5B4E-4F7A-93CA-501E95FF40BF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6524-3773-4557-90A3-3094434CF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5FEFC-BF9A-4E11-A515-47466219F5B0}" type="datetimeFigureOut">
              <a:rPr lang="en-US"/>
              <a:pPr>
                <a:defRPr/>
              </a:pPr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2A274-4D34-4791-A51E-8ADEADD2F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6024" y="1916832"/>
            <a:ext cx="7772400" cy="1470025"/>
          </a:xfrm>
          <a:prstGeom prst="rect">
            <a:avLst/>
          </a:prstGeom>
          <a:ln>
            <a:noFill/>
          </a:ln>
          <a:effectLst>
            <a:glow rad="533400">
              <a:schemeClr val="accent1">
                <a:alpha val="34000"/>
              </a:schemeClr>
            </a:glow>
            <a:softEdge rad="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g-BG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ОДЗ  </a:t>
            </a:r>
          </a:p>
          <a:p>
            <a:pPr fontAlgn="auto">
              <a:spcAft>
                <a:spcPts val="0"/>
              </a:spcAft>
              <a:defRPr/>
            </a:pPr>
            <a:r>
              <a:rPr lang="bg-BG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 Е Д Е Л В А Й С ”</a:t>
            </a:r>
            <a:endParaRPr lang="en-US" sz="6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351588" y="6196013"/>
            <a:ext cx="2592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bg-BG" altLang="en-US" sz="1800" b="1">
                <a:solidFill>
                  <a:srgbClr val="002060"/>
                </a:solidFill>
                <a:latin typeface="Comic Sans MS" pitchFamily="66" charset="0"/>
              </a:rPr>
              <a:t>ноември 2015</a:t>
            </a:r>
            <a:endParaRPr lang="en-US" altLang="en-US" sz="1800" b="1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Richard Klaiderman - Richard Clayderman ... - Vbox7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718636"/>
            <a:ext cx="152400" cy="152400"/>
          </a:xfrm>
          <a:prstGeom prst="rect">
            <a:avLst/>
          </a:prstGeom>
          <a:noFill/>
          <a:effectLst>
            <a:outerShdw dist="50800" sx="1000" sy="1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17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2550" y="5229225"/>
            <a:ext cx="9226550" cy="1622425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2550" y="-26988"/>
            <a:ext cx="9263063" cy="1295401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313" y="115888"/>
            <a:ext cx="8948737" cy="1009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en-US" sz="2400" smtClean="0">
                <a:solidFill>
                  <a:srgbClr val="002060"/>
                </a:solidFill>
                <a:latin typeface="Comic Sans MS" pitchFamily="66" charset="0"/>
              </a:rPr>
              <a:t>В края на месец май най-малките възпитаници на ОДЗ „Еделвайс” показаха таланта си на танцьори и артисти.</a:t>
            </a:r>
            <a:endParaRPr lang="en-US" altLang="en-US" sz="24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87313" y="5301208"/>
            <a:ext cx="894873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en-US" sz="2400" dirty="0">
                <a:solidFill>
                  <a:srgbClr val="002060"/>
                </a:solidFill>
                <a:latin typeface="Comic Sans MS" pitchFamily="66" charset="0"/>
              </a:rPr>
              <a:t>С танца на патетата, на горските животни и калинките малките артисти от група „</a:t>
            </a:r>
            <a:r>
              <a:rPr lang="ru-RU" altLang="en-US" sz="2400" dirty="0" smtClean="0">
                <a:solidFill>
                  <a:srgbClr val="002060"/>
                </a:solidFill>
                <a:latin typeface="Comic Sans MS" pitchFamily="66" charset="0"/>
              </a:rPr>
              <a:t>Щурче”</a:t>
            </a:r>
            <a:r>
              <a:rPr lang="en-US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altLang="en-US" sz="2400" dirty="0" smtClean="0">
                <a:solidFill>
                  <a:srgbClr val="002060"/>
                </a:solidFill>
                <a:latin typeface="Comic Sans MS" pitchFamily="66" charset="0"/>
              </a:rPr>
              <a:t>развълнуваха </a:t>
            </a:r>
            <a:r>
              <a:rPr lang="ru-RU" altLang="en-US" sz="2400" dirty="0">
                <a:solidFill>
                  <a:srgbClr val="002060"/>
                </a:solidFill>
                <a:latin typeface="Comic Sans MS" pitchFamily="66" charset="0"/>
              </a:rPr>
              <a:t>всички зрители на концерта и заслужено получиха бурни аплодисменти.</a:t>
            </a:r>
          </a:p>
        </p:txBody>
      </p:sp>
      <p:pic>
        <p:nvPicPr>
          <p:cNvPr id="12290" name="Picture 2" descr="C:\Users\dbozhi01\Desktop\FRIENDSHIP\PPT 3 snimki ot 21 -31\PPT 3 snimki ot 21 -31\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85925"/>
            <a:ext cx="4238625" cy="317817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bozhi01\Desktop\FRIENDSHIP\PPT 3 snimki ot 21 -31\PPT 3 snimki ot 21 -31\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85925"/>
            <a:ext cx="4243387" cy="318293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7950" y="-26987"/>
            <a:ext cx="9288463" cy="194382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179388" y="115889"/>
            <a:ext cx="8856662" cy="16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en-US" sz="2400" dirty="0">
                <a:solidFill>
                  <a:srgbClr val="002060"/>
                </a:solidFill>
                <a:latin typeface="Comic Sans MS" pitchFamily="66" charset="0"/>
              </a:rPr>
              <a:t>Трудно е да се задържат емоциите и впечатленията само в рамките на детската градина.Винаги оригинални и запомящи се са участията на децата от ОДЗ „Еделвайс” в провежданите общоградски празници.</a:t>
            </a:r>
            <a:endParaRPr lang="en-US" alt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293" name="Picture 5" descr="C:\Users\dbozhi01\Desktop\FRIENDSHIP\PPT 3 snimki ot 21 -31\PPT 3 snimki ot 21 -31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43" y="2996952"/>
            <a:ext cx="4800533" cy="360040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bozhi01\Desktop\FRIENDSHIP\PPT 3 snimki ot 21 -31\PPT 3 snimki ot 21 -31\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8880"/>
            <a:ext cx="4608636" cy="3456477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3893" y="4770437"/>
            <a:ext cx="9396413" cy="2087563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34925" y="4770437"/>
            <a:ext cx="88566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en-US" sz="2400" dirty="0" smtClean="0">
                <a:solidFill>
                  <a:srgbClr val="002060"/>
                </a:solidFill>
                <a:latin typeface="Comic Sans MS" pitchFamily="66" charset="0"/>
              </a:rPr>
              <a:t>Участието в  традиционни за град Кюстендил празници като „Празник на черешата”,  „Панагия – въздигане на хляба”, „Празник на плодородието”   оставя трайни емоционални следи в детското съзнание.Спомага за изявяване на детската индивидуалност, талант и заложби.</a:t>
            </a:r>
            <a:endParaRPr lang="en-US" alt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C:\Users\dbozhi01\Desktop\FRIENDSHIP\PPT 3 snimki ot 21 -31\PPT 3 snimki ot 21 -31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11460"/>
            <a:ext cx="3810000" cy="285750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bozhi01\Desktop\FRIENDSHIP\PPT 3 snimki ot 21 -31\PPT 3 snimki ot 21 -31\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1460"/>
            <a:ext cx="3810000" cy="285750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dbozhi01\Desktop\FRIENDSHIP\PPT 3 snimki ot 21 -31\PPT 3 snimki ot 21 -31\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84" y="1700808"/>
            <a:ext cx="3810000" cy="285750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2550" y="5986214"/>
            <a:ext cx="9226550" cy="865436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2550" y="-26988"/>
            <a:ext cx="9263063" cy="1295401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313" y="115887"/>
            <a:ext cx="8948737" cy="115252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 dirty="0">
                <a:solidFill>
                  <a:srgbClr val="002060"/>
                </a:solidFill>
                <a:latin typeface="Comic Sans MS" pitchFamily="66" charset="0"/>
              </a:rPr>
              <a:t>Шест годишните деца от група „Ежко” и група „Зайче” с трепет и вълнение се подготвиха за тържествата в края на учебната година.</a:t>
            </a:r>
            <a:endParaRPr lang="en-US" altLang="en-US" sz="24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87313" y="5986214"/>
            <a:ext cx="8948737" cy="68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en-US" sz="2400" dirty="0" smtClean="0">
                <a:solidFill>
                  <a:srgbClr val="002060"/>
                </a:solidFill>
                <a:latin typeface="Comic Sans MS" pitchFamily="66" charset="0"/>
              </a:rPr>
              <a:t>Децата отправиха своето послание за приятелство и обич, съчетано с весели песни, танци и приятни изненади. </a:t>
            </a:r>
            <a:endParaRPr lang="ru-RU" alt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C:\Users\dbozhi01\Desktop\FRIENDSHIP\PPT 3 snimki ot 21 -31\PPT 3 snimki ot 21 -31\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484784"/>
            <a:ext cx="5724128" cy="4293096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dbozhi01\Desktop\FRIENDSHIP\PPT 4 snimki ot 32-42\PPT 4 snimki ot 32-42\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82" y="1700808"/>
            <a:ext cx="5184575" cy="3888432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0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9" y="0"/>
            <a:ext cx="2921546" cy="7056438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295" y="360362"/>
            <a:ext cx="2776513" cy="6289387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 dirty="0">
                <a:solidFill>
                  <a:srgbClr val="002060"/>
                </a:solidFill>
                <a:latin typeface="Comic Sans MS" pitchFamily="66" charset="0"/>
              </a:rPr>
              <a:t>Родители и близки на децата от група „Врабче” приветстваха на сцената на читалище „Братство” бъдещите първокласници, а те се чувстваха почти като големите абитуриенти.</a:t>
            </a:r>
            <a:endParaRPr lang="en-US" altLang="en-US" sz="24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C:\Users\dbozhi01\Desktop\FRIENDSHIP\PPT 4 snimki ot 32-42\PPT 4 snimki ot 32-42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9534"/>
            <a:ext cx="5266063" cy="3949546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dbozhi01\Desktop\FRIENDSHIP\PPT 4 snimki ot 32-42\PPT 4 snimki ot 32-42\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39" y="2376255"/>
            <a:ext cx="5724141" cy="4293105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7950" y="-26987"/>
            <a:ext cx="9288463" cy="1439763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179388" y="115889"/>
            <a:ext cx="8856662" cy="12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en-US" sz="2400" dirty="0" smtClean="0">
                <a:solidFill>
                  <a:srgbClr val="002060"/>
                </a:solidFill>
                <a:latin typeface="Comic Sans MS" pitchFamily="66" charset="0"/>
              </a:rPr>
              <a:t>Радост  от празника, сълзи от предстоящата раздяла имаше в очите на всички.На добър час! Пазете приятелството и търсете винаги доброто у другите.</a:t>
            </a:r>
            <a:endParaRPr lang="en-US" alt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9459" name="Picture 3" descr="C:\Users\dbozhi01\Desktop\FRIENDSHIP\PPT 4 snimki ot 32-42\PPT 4 snimki ot 32-42\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6793"/>
            <a:ext cx="4224469" cy="3168352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dbozhi01\Desktop\FRIENDSHIP\PPT 4 snimki ot 32-42\PPT 4 snimki ot 32-42\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09" y="2961569"/>
            <a:ext cx="5088565" cy="3816424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2550" y="5445224"/>
            <a:ext cx="9226550" cy="1406426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2550" y="-26988"/>
            <a:ext cx="9263063" cy="1295401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313" y="115887"/>
            <a:ext cx="8948737" cy="115252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 dirty="0">
                <a:solidFill>
                  <a:srgbClr val="002060"/>
                </a:solidFill>
                <a:latin typeface="Comic Sans MS" pitchFamily="66" charset="0"/>
              </a:rPr>
              <a:t>Освен всички празници, които децата празнуват с възрастните,  има и един най-детски празник - Празника на детството – 1 ЮНИ</a:t>
            </a:r>
            <a:endParaRPr lang="en-US" altLang="en-US" sz="24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87313" y="5589240"/>
            <a:ext cx="8948737" cy="10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en-US" sz="2400" dirty="0" smtClean="0">
                <a:solidFill>
                  <a:srgbClr val="002060"/>
                </a:solidFill>
                <a:latin typeface="Comic Sans MS" pitchFamily="66" charset="0"/>
              </a:rPr>
              <a:t>Детството е един прекрасен свят от чудеса и странности и задача на всички нас – възрастните  е да го превърнем в незабравим спомен от емоционални преживявания.</a:t>
            </a:r>
            <a:endParaRPr lang="ru-RU" alt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C:\Users\dbozhi01\Desktop\FRIENDSHIP\PPT 4 snimki ot 32-42\PPT 4 snimki ot 32-42\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88" y="2111474"/>
            <a:ext cx="3810000" cy="285750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dbozhi01\Desktop\FRIENDSHIP\PPT 4 snimki ot 32-42\PPT 4 snimki ot 32-42\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9" y="1412775"/>
            <a:ext cx="2160240" cy="3607601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dbozhi01\Desktop\FRIENDSHIP\PPT 4 snimki ot 32-42\PPT 4 snimki ot 32-42\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35224"/>
            <a:ext cx="2857500" cy="381000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8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2550" y="4869160"/>
            <a:ext cx="9263063" cy="198249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2550" y="-26988"/>
            <a:ext cx="9263063" cy="791692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313" y="115888"/>
            <a:ext cx="8948737" cy="576808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 dirty="0">
                <a:solidFill>
                  <a:srgbClr val="002060"/>
                </a:solidFill>
                <a:latin typeface="Comic Sans MS" pitchFamily="66" charset="0"/>
              </a:rPr>
              <a:t>Приятелството е един от най-великите дарове на живота. </a:t>
            </a:r>
            <a:endParaRPr lang="ru-RU" altLang="en-US" sz="24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87313" y="5013175"/>
            <a:ext cx="4916487" cy="16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en-US" sz="2400" dirty="0" smtClean="0">
                <a:solidFill>
                  <a:srgbClr val="002060"/>
                </a:solidFill>
                <a:latin typeface="Comic Sans MS" pitchFamily="66" charset="0"/>
              </a:rPr>
              <a:t>Добротата и приятелството побеждават несгодите. Истински богат е този, който има приятели!</a:t>
            </a:r>
            <a:endParaRPr lang="ru-RU" alt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507" name="Picture 3" descr="C:\Users\dbozhi01\Desktop\FRIENDSHIP\PPT 4 snimki ot 32-42\PPT 4 snimki ot 32-42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90905"/>
            <a:ext cx="3794911" cy="2846184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dbozhi01\Desktop\FRIENDSHIP\PPT 4 snimki ot 32-42\PPT 4 snimki ot 32-42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51" y="1435710"/>
            <a:ext cx="4577933" cy="3433450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dbozhi01\Desktop\FRIENDSHIP\PPT 4 snimki ot 32-42\PPT 4 snimki ot 32-42\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37089"/>
            <a:ext cx="3854736" cy="2891052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19700" y="-26988"/>
            <a:ext cx="3960813" cy="7056438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92725" y="333375"/>
            <a:ext cx="3743325" cy="22320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bg-BG" altLang="en-US" sz="2400" smtClean="0">
                <a:solidFill>
                  <a:srgbClr val="002060"/>
                </a:solidFill>
                <a:latin typeface="Comic Sans MS" pitchFamily="66" charset="0"/>
              </a:rPr>
              <a:t>В празничния календар на </a:t>
            </a:r>
            <a:r>
              <a:rPr lang="bg-BG" altLang="en-US" sz="2600" smtClean="0">
                <a:solidFill>
                  <a:srgbClr val="002060"/>
                </a:solidFill>
                <a:latin typeface="Comic Sans MS" pitchFamily="66" charset="0"/>
              </a:rPr>
              <a:t>ОДЗ „ЕДЕЛВАЙС”</a:t>
            </a:r>
            <a:r>
              <a:rPr lang="bg-BG" altLang="en-US" sz="2400" smtClean="0">
                <a:solidFill>
                  <a:srgbClr val="002060"/>
                </a:solidFill>
                <a:latin typeface="Comic Sans MS" pitchFamily="66" charset="0"/>
              </a:rPr>
              <a:t> са включени много празници и развлечения.</a:t>
            </a:r>
          </a:p>
          <a:p>
            <a:pPr marL="0" indent="0">
              <a:buFont typeface="Arial" charset="0"/>
              <a:buNone/>
            </a:pPr>
            <a:endParaRPr lang="en-US" altLang="en-US" sz="24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5445125" y="2420938"/>
            <a:ext cx="374332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bg-BG" altLang="en-US" sz="2400">
                <a:solidFill>
                  <a:srgbClr val="002060"/>
                </a:solidFill>
                <a:latin typeface="Comic Sans MS" pitchFamily="66" charset="0"/>
              </a:rPr>
              <a:t>Чудесен и лесен начин децата да създават и поддържат приятелства са детските празници. Общите преживявания, ярките впечатления провокират приятелските чувства на децата.</a:t>
            </a:r>
            <a:endParaRPr lang="en-US" altLang="en-US" sz="240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" name="Picture 3" descr="C:\Users\dbozhi01\Desktop\FRIENDSHIP\PPT 1 snimki ot 1-10\PPT 1 snimki ot 1-10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09550"/>
            <a:ext cx="4967288" cy="3290888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bozhi01\Desktop\FRIENDSHIP\PPT 1 snimki ot 1-10\PPT 1 snimki ot 1-10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138"/>
            <a:ext cx="3821112" cy="5772150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dbozhi01\Desktop\FRIENDSHIP\PPT 1 snimki ot 1-10\PPT 1 snimki ot 1-10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855788"/>
            <a:ext cx="5054600" cy="3349625"/>
          </a:xfrm>
          <a:prstGeom prst="rect">
            <a:avLst/>
          </a:prstGeom>
          <a:noFill/>
          <a:ln w="127000" cap="sq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7950" y="-26988"/>
            <a:ext cx="9288463" cy="2447926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388" y="333375"/>
            <a:ext cx="8856662" cy="5032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bg-BG" altLang="en-US" sz="2400" smtClean="0">
                <a:solidFill>
                  <a:srgbClr val="002060"/>
                </a:solidFill>
                <a:latin typeface="Comic Sans MS" pitchFamily="66" charset="0"/>
              </a:rPr>
              <a:t>ТЕМА: „ПРИЯТЕЛИ”</a:t>
            </a:r>
            <a:endParaRPr lang="en-US" altLang="en-US" sz="240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Font typeface="Arial" charset="0"/>
              <a:buNone/>
            </a:pPr>
            <a:endParaRPr lang="en-US" altLang="en-US" sz="24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179388" y="1557338"/>
            <a:ext cx="8856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bg-BG" altLang="en-US" sz="2400">
                <a:solidFill>
                  <a:srgbClr val="002060"/>
                </a:solidFill>
                <a:latin typeface="Comic Sans MS" pitchFamily="66" charset="0"/>
              </a:rPr>
              <a:t>РЕЗУЛТАТИ: Осъзнаване на значимостта на празниците за децата и родителите</a:t>
            </a:r>
            <a:r>
              <a:rPr lang="en-US" altLang="en-US" sz="240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79388" y="765175"/>
            <a:ext cx="88566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bg-BG" altLang="en-US" sz="2400">
                <a:solidFill>
                  <a:srgbClr val="002060"/>
                </a:solidFill>
                <a:latin typeface="Comic Sans MS" pitchFamily="66" charset="0"/>
              </a:rPr>
              <a:t>ЦЕЛ: Реализиране на проекти и изяви в ежедневна и празнична среда при съпричастност и коопериране</a:t>
            </a:r>
            <a:r>
              <a:rPr lang="en-US" altLang="en-US" sz="240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123" name="Picture 3" descr="C:\Users\dbozhi01\Desktop\FRIENDSHIP\PPT 1 snimki ot 1-10\PPT 1 snimki ot 1-10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4840288" cy="362902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bozhi01\Desktop\FRIENDSHIP\PPT 1 snimki ot 1-10\PPT 1 snimki ot 1-10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852738"/>
            <a:ext cx="5016500" cy="376237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2550" y="3308350"/>
            <a:ext cx="9263063" cy="354330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2550" y="-26988"/>
            <a:ext cx="9263063" cy="1709738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4663" y="115888"/>
            <a:ext cx="4751387" cy="15668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en-US" sz="2400" smtClean="0">
                <a:solidFill>
                  <a:srgbClr val="002060"/>
                </a:solidFill>
                <a:latin typeface="Comic Sans MS" pitchFamily="66" charset="0"/>
              </a:rPr>
              <a:t>С огромно желание и трепетни вълнения децата на ОДЗ „Еделвайс” участват във всеки празник.</a:t>
            </a:r>
            <a:endParaRPr lang="en-US" altLang="en-US" sz="24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87313" y="3429000"/>
            <a:ext cx="58531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en-US" sz="2400">
                <a:solidFill>
                  <a:srgbClr val="002060"/>
                </a:solidFill>
                <a:latin typeface="Comic Sans MS" pitchFamily="66" charset="0"/>
              </a:rPr>
              <a:t>С нетърпение очакват срещите с приятелите си на 15 септември – тържественото откриване на учебната година.</a:t>
            </a:r>
          </a:p>
          <a:p>
            <a:pPr>
              <a:buFont typeface="Arial" charset="0"/>
              <a:buNone/>
            </a:pPr>
            <a:r>
              <a:rPr lang="ru-RU" altLang="en-US" sz="2400">
                <a:solidFill>
                  <a:srgbClr val="002060"/>
                </a:solidFill>
                <a:latin typeface="Comic Sans MS" pitchFamily="66" charset="0"/>
              </a:rPr>
              <a:t>Със сърдечни пожелания за доброта, приятелство и успешна година госпожа Филова посрещна децата и по стар български обичай плисна менче с вода и здравец.</a:t>
            </a:r>
          </a:p>
        </p:txBody>
      </p:sp>
      <p:pic>
        <p:nvPicPr>
          <p:cNvPr id="6146" name="Picture 2" descr="C:\Users\dbozhi01\Desktop\FRIENDSHIP\PPT 1 snimki ot 1-10\PPT 1 snimki ot 1-10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2787650"/>
            <a:ext cx="2857500" cy="38100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bozhi01\Desktop\FRIENDSHIP\PPT 1 snimki ot 1-10\PPT 1 snimki ot 1-10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15888"/>
            <a:ext cx="3713162" cy="24638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bozhi01\Desktop\FRIENDSHIP\PPT 1 snimki ot 1-10\PPT 1 snimki ot 1-10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15913"/>
            <a:ext cx="3787775" cy="284162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960813" cy="7056438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950" y="188913"/>
            <a:ext cx="3744913" cy="65532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Рожден ден!</a:t>
            </a:r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Колко хубаво е да направиш нещо за приятеля си и приятно да го изненадаш.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Организирането и провеждането на рождени и именни дни е вълнуващо  и незабравимо събитие в живота на децата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 много вълнение и емоции преминава всеки рожден ден.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dbozhi01\Desktop\FRIENDSHIP\PPT 1 snimki ot 1-10\PPT 1 snimki ot 1-10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5888"/>
            <a:ext cx="4826000" cy="36195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bozhi01\Desktop\FRIENDSHIP\PPT 1 snimki ot 1-10\PPT 1 snimki ot 1-10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636838"/>
            <a:ext cx="3063875" cy="408622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bozhi01\Desktop\FRIENDSHIP\PPT 2 snimki ot 11-20\PPT 2 snimki ot 11-20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3000375" cy="45339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3" y="4797425"/>
            <a:ext cx="9288463" cy="2160588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950" y="4941888"/>
            <a:ext cx="8856663" cy="172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en-US" sz="2400" smtClean="0">
                <a:solidFill>
                  <a:srgbClr val="002060"/>
                </a:solidFill>
                <a:latin typeface="Comic Sans MS" pitchFamily="66" charset="0"/>
              </a:rPr>
              <a:t>Детството  – радостно, увлекателно и емоционално.</a:t>
            </a:r>
          </a:p>
          <a:p>
            <a:pPr marL="0" indent="0">
              <a:buFont typeface="Arial" charset="0"/>
              <a:buNone/>
            </a:pPr>
            <a:r>
              <a:rPr lang="ru-RU" altLang="en-US" sz="2400" smtClean="0">
                <a:solidFill>
                  <a:srgbClr val="002060"/>
                </a:solidFill>
                <a:latin typeface="Comic Sans MS" pitchFamily="66" charset="0"/>
              </a:rPr>
              <a:t>В детската градина, в атмосфера на добронамереност и приятелство, децата играят и се обучават, стават внимателни и учтиви помежду си. </a:t>
            </a:r>
          </a:p>
          <a:p>
            <a:pPr marL="0" indent="0">
              <a:buFont typeface="Arial" charset="0"/>
              <a:buNone/>
            </a:pPr>
            <a:endParaRPr lang="en-US" altLang="en-US" sz="24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dbozhi01\Desktop\FRIENDSHIP\PPT 2 snimki ot 11-20\PPT 2 snimki ot 11-20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3063"/>
            <a:ext cx="2303463" cy="38481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bozhi01\Desktop\FRIENDSHIP\PPT 2 snimki ot 11-20\PPT 2 snimki ot 11-20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51000"/>
            <a:ext cx="3810000" cy="28575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bozhi01\Desktop\FRIENDSHIP\PPT 2 snimki ot 11-20\PPT 2 snimki ot 11-20\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22250"/>
            <a:ext cx="3810000" cy="28575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7950" y="-26988"/>
            <a:ext cx="9288463" cy="2087563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388" y="260350"/>
            <a:ext cx="8856662" cy="5048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en-US" sz="2400" smtClean="0">
                <a:solidFill>
                  <a:srgbClr val="002060"/>
                </a:solidFill>
                <a:latin typeface="Comic Sans MS" pitchFamily="66" charset="0"/>
              </a:rPr>
              <a:t>Коледа! </a:t>
            </a:r>
            <a:endParaRPr lang="en-US" altLang="en-US" sz="24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179388" y="836613"/>
            <a:ext cx="88566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en-US" sz="2400">
                <a:solidFill>
                  <a:srgbClr val="002060"/>
                </a:solidFill>
                <a:latin typeface="Comic Sans MS" pitchFamily="66" charset="0"/>
              </a:rPr>
              <a:t>Със своята изява пред родителите децата показаха своята признателност и уважение към българските традиции и обичаи.</a:t>
            </a:r>
            <a:endParaRPr lang="en-US" altLang="en-US" sz="240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en-US" altLang="en-US" sz="240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547813" y="260350"/>
            <a:ext cx="8856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en-US" sz="2400">
                <a:solidFill>
                  <a:srgbClr val="002060"/>
                </a:solidFill>
                <a:latin typeface="Comic Sans MS" pitchFamily="66" charset="0"/>
              </a:rPr>
              <a:t>Чакан и желан празник за цялото семейство. </a:t>
            </a:r>
            <a:endParaRPr lang="en-US" altLang="en-US" sz="240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dbozhi01\Desktop\FRIENDSHIP\PPT 2 snimki ot 11-20\PPT 2 snimki ot 11-20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81300"/>
            <a:ext cx="5184775" cy="388778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bozhi01\Desktop\FRIENDSHIP\PPT 2 snimki ot 11-20\PPT 2 snimki ot 11-20\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4248150" cy="318611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bozhi01\Desktop\FRIENDSHIP\PPT 2 snimki ot 11-20\PPT 2 snimki ot 11-20\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3395662" cy="25463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2550" y="4149725"/>
            <a:ext cx="9263063" cy="2701925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2550" y="-26988"/>
            <a:ext cx="9263063" cy="1709738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35600" y="115888"/>
            <a:ext cx="3600450" cy="15668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en-US" sz="2400" smtClean="0">
                <a:solidFill>
                  <a:srgbClr val="002060"/>
                </a:solidFill>
                <a:latin typeface="Comic Sans MS" pitchFamily="66" charset="0"/>
              </a:rPr>
              <a:t>Трети март!</a:t>
            </a:r>
          </a:p>
          <a:p>
            <a:pPr marL="0" indent="0">
              <a:buFont typeface="Arial" charset="0"/>
              <a:buNone/>
            </a:pPr>
            <a:r>
              <a:rPr lang="ru-RU" altLang="en-US" sz="2400" smtClean="0">
                <a:solidFill>
                  <a:srgbClr val="002060"/>
                </a:solidFill>
                <a:latin typeface="Comic Sans MS" pitchFamily="66" charset="0"/>
              </a:rPr>
              <a:t>Едно от най-значимите събития в българската история е Трети март.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87313" y="4264025"/>
            <a:ext cx="491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en-US" sz="2400">
                <a:solidFill>
                  <a:srgbClr val="002060"/>
                </a:solidFill>
                <a:latin typeface="Comic Sans MS" pitchFamily="66" charset="0"/>
              </a:rPr>
              <a:t>На тази важна за нас дата организирахме тържествен концерт-спектакъл на  сцената на Драматичния театър, в който взеха участие всички групи на детското заведение.</a:t>
            </a:r>
          </a:p>
        </p:txBody>
      </p:sp>
      <p:pic>
        <p:nvPicPr>
          <p:cNvPr id="10242" name="Picture 2" descr="C:\Users\dbozhi01\Desktop\FRIENDSHIP\PPT 2 snimki ot 11-20\PPT 2 snimki ot 11-20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2400"/>
            <a:ext cx="4941887" cy="291623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bozhi01\Desktop\FRIENDSHIP\PPT 2 snimki ot 11-20\PPT 2 snimki ot 11-20\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71538"/>
            <a:ext cx="5080000" cy="255746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bozhi01\Desktop\FRIENDSHIP\PPT 2 snimki ot 11-20\PPT 2 snimki ot 11-20\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089150"/>
            <a:ext cx="3973513" cy="26352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bozhi01\Desktop\FRIENDSHIP\PPT 3 snimki ot 21 -31\PPT 3 snimki ot 21 -31\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3810000"/>
            <a:ext cx="3984625" cy="264318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2550" y="5229225"/>
            <a:ext cx="9226550" cy="1622425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26988"/>
            <a:ext cx="9180513" cy="1295401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313" y="115888"/>
            <a:ext cx="8948737" cy="1009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en-US" sz="2400" dirty="0" smtClean="0">
                <a:solidFill>
                  <a:srgbClr val="002060"/>
                </a:solidFill>
                <a:latin typeface="Comic Sans MS" pitchFamily="66" charset="0"/>
              </a:rPr>
              <a:t>Чук-чук, яйчице! </a:t>
            </a:r>
          </a:p>
          <a:p>
            <a:pPr marL="0" indent="0">
              <a:buFont typeface="Arial" charset="0"/>
              <a:buNone/>
            </a:pPr>
            <a:r>
              <a:rPr lang="ru-RU" altLang="en-US" sz="2400" dirty="0" smtClean="0">
                <a:solidFill>
                  <a:srgbClr val="002060"/>
                </a:solidFill>
                <a:latin typeface="Comic Sans MS" pitchFamily="66" charset="0"/>
              </a:rPr>
              <a:t>Великденско тържество в група „Калинка”. </a:t>
            </a:r>
          </a:p>
          <a:p>
            <a:pPr marL="0" indent="0">
              <a:buFont typeface="Arial" charset="0"/>
              <a:buNone/>
            </a:pPr>
            <a:endParaRPr lang="en-US" altLang="en-US" sz="24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87313" y="5373688"/>
            <a:ext cx="894873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en-US" sz="2400" dirty="0">
                <a:solidFill>
                  <a:srgbClr val="002060"/>
                </a:solidFill>
                <a:latin typeface="Comic Sans MS" pitchFamily="66" charset="0"/>
              </a:rPr>
              <a:t>Чрез костюмите, музиката и танците малчуганите от групата демонстрираха пред  родители и гости своята съпричастност към празника и народните  традиции.</a:t>
            </a:r>
          </a:p>
        </p:txBody>
      </p:sp>
      <p:pic>
        <p:nvPicPr>
          <p:cNvPr id="11266" name="Picture 2" descr="C:\Users\dbozhi01\Desktop\FRIENDSHIP\PPT 3 snimki ot 21 -31\PPT 3 snimki ot 21 -31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4176713" cy="360362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bozhi01\Desktop\FRIENDSHIP\PPT 3 snimki ot 21 -31\PPT 3 snimki ot 21 -31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2735263" cy="413226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</TotalTime>
  <Words>619</Words>
  <Application>Microsoft Office PowerPoint</Application>
  <PresentationFormat>On-screen Show (4:3)</PresentationFormat>
  <Paragraphs>41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Bulgaria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diana.bozhilova</dc:creator>
  <cp:lastModifiedBy>diana.bozhilova</cp:lastModifiedBy>
  <cp:revision>47</cp:revision>
  <dcterms:created xsi:type="dcterms:W3CDTF">2015-11-19T20:24:46Z</dcterms:created>
  <dcterms:modified xsi:type="dcterms:W3CDTF">2015-11-22T19:51:40Z</dcterms:modified>
</cp:coreProperties>
</file>