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 с тема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dg_edelvais@abv.b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808311"/>
          </a:xfrm>
        </p:spPr>
        <p:txBody>
          <a:bodyPr>
            <a:normAutofit/>
          </a:bodyPr>
          <a:lstStyle/>
          <a:p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„Врабче“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учебна година</a:t>
            </a:r>
            <a:r>
              <a:rPr lang="bg-BG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5064"/>
            <a:ext cx="2073543" cy="2079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548681"/>
            <a:ext cx="810498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>
                <a:solidFill>
                  <a:srgbClr val="FF0000"/>
                </a:solidFill>
              </a:rPr>
              <a:t>• </a:t>
            </a:r>
            <a:r>
              <a:rPr lang="ru-RU" dirty="0" err="1" smtClean="0">
                <a:solidFill>
                  <a:srgbClr val="FF0000"/>
                </a:solidFill>
              </a:rPr>
              <a:t>Щастливи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>
                <a:solidFill>
                  <a:srgbClr val="FF0000"/>
                </a:solidFill>
              </a:rPr>
              <a:t>добре </a:t>
            </a:r>
            <a:r>
              <a:rPr lang="ru-RU" dirty="0" err="1">
                <a:solidFill>
                  <a:srgbClr val="FF0000"/>
                </a:solidFill>
              </a:rPr>
              <a:t>възпитани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мислещи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образовани</a:t>
            </a:r>
            <a:r>
              <a:rPr lang="ru-RU" dirty="0">
                <a:solidFill>
                  <a:srgbClr val="FF0000"/>
                </a:solidFill>
              </a:rPr>
              <a:t>  </a:t>
            </a:r>
            <a:r>
              <a:rPr lang="ru-RU" dirty="0" err="1" smtClean="0">
                <a:solidFill>
                  <a:srgbClr val="FF0000"/>
                </a:solidFill>
              </a:rPr>
              <a:t>малчугани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• </a:t>
            </a:r>
            <a:r>
              <a:rPr lang="ru-RU" dirty="0" err="1">
                <a:solidFill>
                  <a:srgbClr val="FF0000"/>
                </a:solidFill>
              </a:rPr>
              <a:t>Талантливи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любознателни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деца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• Родители </a:t>
            </a:r>
            <a:r>
              <a:rPr lang="ru-RU" dirty="0" err="1">
                <a:solidFill>
                  <a:srgbClr val="FF0000"/>
                </a:solidFill>
              </a:rPr>
              <a:t>отворени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към</a:t>
            </a:r>
            <a:r>
              <a:rPr lang="ru-RU" dirty="0">
                <a:solidFill>
                  <a:srgbClr val="FF0000"/>
                </a:solidFill>
              </a:rPr>
              <a:t> нов </a:t>
            </a:r>
            <a:r>
              <a:rPr lang="ru-RU" dirty="0" err="1">
                <a:solidFill>
                  <a:srgbClr val="FF0000"/>
                </a:solidFill>
              </a:rPr>
              <a:t>поглед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развитието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детето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  • </a:t>
            </a:r>
            <a:r>
              <a:rPr lang="ru-RU" dirty="0" smtClean="0">
                <a:solidFill>
                  <a:srgbClr val="FF0000"/>
                </a:solidFill>
              </a:rPr>
              <a:t>Креативно </a:t>
            </a:r>
            <a:r>
              <a:rPr lang="ru-RU" dirty="0">
                <a:solidFill>
                  <a:srgbClr val="FF0000"/>
                </a:solidFill>
              </a:rPr>
              <a:t>обучение,  </a:t>
            </a:r>
            <a:r>
              <a:rPr lang="ru-RU" dirty="0" err="1" smtClean="0">
                <a:solidFill>
                  <a:srgbClr val="FF0000"/>
                </a:solidFill>
              </a:rPr>
              <a:t>развиващо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най-важните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личностни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качества 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4400" dirty="0" smtClean="0"/>
              <a:t>      </a:t>
            </a:r>
            <a:r>
              <a:rPr lang="ru-RU" sz="4400" dirty="0" err="1" smtClean="0">
                <a:solidFill>
                  <a:srgbClr val="FF0000"/>
                </a:solidFill>
              </a:rPr>
              <a:t>Това</a:t>
            </a:r>
            <a:r>
              <a:rPr lang="ru-RU" sz="4400" dirty="0" smtClean="0">
                <a:solidFill>
                  <a:srgbClr val="FF0000"/>
                </a:solidFill>
              </a:rPr>
              <a:t> е </a:t>
            </a:r>
            <a:r>
              <a:rPr lang="ru-RU" sz="4400" dirty="0" err="1" smtClean="0">
                <a:solidFill>
                  <a:srgbClr val="FF0000"/>
                </a:solidFill>
              </a:rPr>
              <a:t>група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“</a:t>
            </a:r>
            <a:r>
              <a:rPr lang="bg-BG" sz="4400" dirty="0" smtClean="0">
                <a:solidFill>
                  <a:srgbClr val="FF0000"/>
                </a:solidFill>
              </a:rPr>
              <a:t>ВРАБЧЕ</a:t>
            </a:r>
            <a:r>
              <a:rPr lang="en-US" sz="4400" dirty="0" smtClean="0">
                <a:solidFill>
                  <a:srgbClr val="FF0000"/>
                </a:solidFill>
              </a:rPr>
              <a:t>”</a:t>
            </a:r>
            <a:endParaRPr lang="ru-RU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89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Успешна </a:t>
            </a:r>
            <a:r>
              <a:rPr lang="bg-BG" dirty="0"/>
              <a:t>учебна година!</a:t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772830" cy="370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43320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97152"/>
            <a:ext cx="2283077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3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088232" cy="2791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48680"/>
            <a:ext cx="2177456" cy="288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27691"/>
            <a:ext cx="2273866" cy="291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35" y="3813378"/>
            <a:ext cx="2131691" cy="2766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4" y="3816776"/>
            <a:ext cx="2713451" cy="1882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5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830812" cy="51231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895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7"/>
            <a:ext cx="5328592" cy="3816425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ДГ  „Еделвайс“ </a:t>
            </a:r>
          </a:p>
          <a:p>
            <a:r>
              <a:rPr lang="bg-BG" b="1" dirty="0">
                <a:solidFill>
                  <a:srgbClr val="FF0000"/>
                </a:solidFill>
              </a:rPr>
              <a:t>гр. Кюстендил</a:t>
            </a:r>
          </a:p>
          <a:p>
            <a:r>
              <a:rPr lang="bg-BG" b="1" dirty="0">
                <a:solidFill>
                  <a:srgbClr val="FF0000"/>
                </a:solidFill>
              </a:rPr>
              <a:t>Ул. „Г. Бенковски“ №10</a:t>
            </a:r>
          </a:p>
          <a:p>
            <a:r>
              <a:rPr lang="bg-BG" b="1" dirty="0">
                <a:solidFill>
                  <a:srgbClr val="FF0000"/>
                </a:solidFill>
              </a:rPr>
              <a:t>Тел 35978552071</a:t>
            </a:r>
          </a:p>
          <a:p>
            <a:r>
              <a:rPr lang="bg-BG" b="1" dirty="0">
                <a:solidFill>
                  <a:srgbClr val="FF0000"/>
                </a:solidFill>
              </a:rPr>
              <a:t>Е-</a:t>
            </a:r>
            <a:r>
              <a:rPr lang="en-US" b="1" dirty="0">
                <a:solidFill>
                  <a:srgbClr val="FF0000"/>
                </a:solidFill>
              </a:rPr>
              <a:t>mail</a:t>
            </a:r>
            <a:r>
              <a:rPr lang="bg-BG" b="1" dirty="0">
                <a:solidFill>
                  <a:srgbClr val="FF0000"/>
                </a:solidFill>
              </a:rPr>
              <a:t> : 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dg_edelvais@abv.bg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www.dg-edelvais.com</a:t>
            </a:r>
            <a:endParaRPr lang="bg-BG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07" y="692696"/>
            <a:ext cx="2971512" cy="2811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424936" cy="864096"/>
          </a:xfrm>
        </p:spPr>
        <p:txBody>
          <a:bodyPr>
            <a:normAutofit fontScale="90000"/>
          </a:bodyPr>
          <a:lstStyle/>
          <a:p>
            <a:r>
              <a:rPr lang="bg-BG" sz="3600" b="1" dirty="0"/>
              <a:t>Група  „Врабче “се посещава от </a:t>
            </a:r>
            <a:r>
              <a:rPr lang="bg-BG" sz="3600" b="1" dirty="0" smtClean="0"/>
              <a:t>23 деца -  </a:t>
            </a:r>
            <a:br>
              <a:rPr lang="bg-BG" sz="3600" b="1" dirty="0" smtClean="0"/>
            </a:br>
            <a:r>
              <a:rPr lang="bg-BG" sz="3600" b="1" dirty="0" smtClean="0"/>
              <a:t>9 от </a:t>
            </a:r>
            <a:r>
              <a:rPr lang="bg-BG" sz="3600" b="1" dirty="0" smtClean="0"/>
              <a:t>тях - </a:t>
            </a:r>
            <a:r>
              <a:rPr lang="en-US" sz="3600" b="1" dirty="0" smtClean="0"/>
              <a:t>III </a:t>
            </a:r>
            <a:r>
              <a:rPr lang="bg-BG" sz="3600" b="1" dirty="0" smtClean="0"/>
              <a:t>група </a:t>
            </a:r>
            <a:r>
              <a:rPr lang="bg-BG" sz="3600" b="1" dirty="0"/>
              <a:t>и </a:t>
            </a:r>
            <a:r>
              <a:rPr lang="bg-BG" sz="3600" b="1" dirty="0" smtClean="0"/>
              <a:t> 14 - </a:t>
            </a:r>
            <a:r>
              <a:rPr lang="en-US" sz="3600" b="1" dirty="0" smtClean="0"/>
              <a:t>IV</a:t>
            </a:r>
            <a:r>
              <a:rPr lang="bg-BG" sz="3600" b="1" dirty="0" smtClean="0"/>
              <a:t> група</a:t>
            </a:r>
            <a:br>
              <a:rPr lang="bg-BG" sz="3600" b="1" dirty="0" smtClean="0"/>
            </a:br>
            <a:r>
              <a:rPr lang="bg-BG" sz="3600" b="1" dirty="0" smtClean="0"/>
              <a:t>10 момичета и 13 момчета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32" y="1916832"/>
            <a:ext cx="571113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3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87624" y="692696"/>
            <a:ext cx="6696744" cy="2880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</a:rPr>
              <a:t>„</a:t>
            </a:r>
            <a:r>
              <a:rPr lang="ru-RU" sz="3000" b="1" dirty="0" err="1">
                <a:solidFill>
                  <a:srgbClr val="FF0000"/>
                </a:solidFill>
              </a:rPr>
              <a:t>Ако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мислиш</a:t>
            </a:r>
            <a:r>
              <a:rPr lang="ru-RU" sz="3000" b="1" dirty="0">
                <a:solidFill>
                  <a:srgbClr val="FF0000"/>
                </a:solidFill>
              </a:rPr>
              <a:t> за 1 година </a:t>
            </a:r>
            <a:r>
              <a:rPr lang="ru-RU" sz="3000" b="1" dirty="0" err="1">
                <a:solidFill>
                  <a:srgbClr val="FF0000"/>
                </a:solidFill>
              </a:rPr>
              <a:t>напред</a:t>
            </a:r>
            <a:r>
              <a:rPr lang="ru-RU" sz="3000" b="1" dirty="0">
                <a:solidFill>
                  <a:srgbClr val="FF0000"/>
                </a:solidFill>
              </a:rPr>
              <a:t> – посей </a:t>
            </a:r>
            <a:r>
              <a:rPr lang="ru-RU" sz="3000" b="1" dirty="0" err="1" smtClean="0">
                <a:solidFill>
                  <a:srgbClr val="FF0000"/>
                </a:solidFill>
              </a:rPr>
              <a:t>ориз</a:t>
            </a:r>
            <a:r>
              <a:rPr lang="ru-RU" sz="30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000" b="1" dirty="0" err="1">
                <a:solidFill>
                  <a:srgbClr val="FF0000"/>
                </a:solidFill>
              </a:rPr>
              <a:t>Ако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мислиш</a:t>
            </a:r>
            <a:r>
              <a:rPr lang="ru-RU" sz="3000" b="1" dirty="0">
                <a:solidFill>
                  <a:srgbClr val="FF0000"/>
                </a:solidFill>
              </a:rPr>
              <a:t> за 10 </a:t>
            </a:r>
            <a:r>
              <a:rPr lang="ru-RU" sz="3000" b="1" dirty="0" err="1">
                <a:solidFill>
                  <a:srgbClr val="FF0000"/>
                </a:solidFill>
              </a:rPr>
              <a:t>години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напред</a:t>
            </a:r>
            <a:r>
              <a:rPr lang="ru-RU" sz="3000" b="1" dirty="0">
                <a:solidFill>
                  <a:srgbClr val="FF0000"/>
                </a:solidFill>
              </a:rPr>
              <a:t> – посади </a:t>
            </a:r>
            <a:r>
              <a:rPr lang="ru-RU" sz="3000" b="1" dirty="0" err="1" smtClean="0">
                <a:solidFill>
                  <a:srgbClr val="FF0000"/>
                </a:solidFill>
              </a:rPr>
              <a:t>дърво</a:t>
            </a:r>
            <a:r>
              <a:rPr lang="ru-RU" sz="30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000" b="1" dirty="0" err="1">
                <a:solidFill>
                  <a:srgbClr val="FF0000"/>
                </a:solidFill>
              </a:rPr>
              <a:t>Ако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мислиш</a:t>
            </a:r>
            <a:r>
              <a:rPr lang="ru-RU" sz="3000" b="1" dirty="0">
                <a:solidFill>
                  <a:srgbClr val="FF0000"/>
                </a:solidFill>
              </a:rPr>
              <a:t> за 100 </a:t>
            </a:r>
            <a:r>
              <a:rPr lang="ru-RU" sz="3000" b="1" dirty="0" err="1">
                <a:solidFill>
                  <a:srgbClr val="FF0000"/>
                </a:solidFill>
              </a:rPr>
              <a:t>години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напред</a:t>
            </a:r>
            <a:r>
              <a:rPr lang="ru-RU" sz="3000" b="1" dirty="0">
                <a:solidFill>
                  <a:srgbClr val="FF0000"/>
                </a:solidFill>
              </a:rPr>
              <a:t> – </a:t>
            </a:r>
            <a:r>
              <a:rPr lang="ru-RU" sz="3000" b="1" dirty="0" err="1">
                <a:solidFill>
                  <a:srgbClr val="FF0000"/>
                </a:solidFill>
              </a:rPr>
              <a:t>образовай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децата</a:t>
            </a:r>
            <a:r>
              <a:rPr lang="ru-RU" sz="3000" b="1" dirty="0">
                <a:solidFill>
                  <a:srgbClr val="FF0000"/>
                </a:solidFill>
              </a:rPr>
              <a:t> си!“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3590622" cy="237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2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71472" y="908720"/>
            <a:ext cx="5368680" cy="41764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b="1" dirty="0" smtClean="0">
                <a:solidFill>
                  <a:srgbClr val="FF0000"/>
                </a:solidFill>
              </a:rPr>
              <a:t>За </a:t>
            </a:r>
            <a:r>
              <a:rPr lang="bg-BG" b="1" dirty="0">
                <a:solidFill>
                  <a:srgbClr val="FF0000"/>
                </a:solidFill>
              </a:rPr>
              <a:t>възпитанието и обучението на децата се грижи  екип </a:t>
            </a:r>
            <a:r>
              <a:rPr lang="bg-BG" b="1" dirty="0" smtClean="0">
                <a:solidFill>
                  <a:srgbClr val="FF0000"/>
                </a:solidFill>
              </a:rPr>
              <a:t>:</a:t>
            </a:r>
            <a:endParaRPr lang="bg-BG" b="1" dirty="0">
              <a:solidFill>
                <a:srgbClr val="FF0000"/>
              </a:solidFill>
            </a:endParaRPr>
          </a:p>
          <a:p>
            <a:r>
              <a:rPr lang="bg-BG" dirty="0" smtClean="0">
                <a:solidFill>
                  <a:srgbClr val="FF0000"/>
                </a:solidFill>
              </a:rPr>
              <a:t>Елка </a:t>
            </a:r>
            <a:r>
              <a:rPr lang="bg-BG" dirty="0" err="1" smtClean="0">
                <a:solidFill>
                  <a:srgbClr val="FF0000"/>
                </a:solidFill>
              </a:rPr>
              <a:t>Которанска</a:t>
            </a:r>
            <a:r>
              <a:rPr lang="bg-BG" dirty="0" smtClean="0">
                <a:solidFill>
                  <a:srgbClr val="FF0000"/>
                </a:solidFill>
              </a:rPr>
              <a:t>  </a:t>
            </a:r>
            <a:r>
              <a:rPr lang="bg-BG" dirty="0">
                <a:solidFill>
                  <a:srgbClr val="FF0000"/>
                </a:solidFill>
              </a:rPr>
              <a:t>– старши учител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Анита Стефанова   </a:t>
            </a:r>
            <a:r>
              <a:rPr lang="bg-BG" dirty="0">
                <a:solidFill>
                  <a:srgbClr val="FF0000"/>
                </a:solidFill>
              </a:rPr>
              <a:t>- </a:t>
            </a:r>
            <a:r>
              <a:rPr lang="bg-BG" dirty="0" smtClean="0">
                <a:solidFill>
                  <a:srgbClr val="FF0000"/>
                </a:solidFill>
              </a:rPr>
              <a:t>учител</a:t>
            </a:r>
            <a:endParaRPr lang="bg-BG" dirty="0">
              <a:solidFill>
                <a:srgbClr val="FF0000"/>
              </a:solidFill>
            </a:endParaRPr>
          </a:p>
          <a:p>
            <a:r>
              <a:rPr lang="bg-BG" dirty="0">
                <a:solidFill>
                  <a:srgbClr val="FF0000"/>
                </a:solidFill>
              </a:rPr>
              <a:t>Горица Николова – помощник възпитател</a:t>
            </a:r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03">
            <a:off x="5435448" y="2392729"/>
            <a:ext cx="206296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онтейнер за съдържание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01" y="1133455"/>
            <a:ext cx="398721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ово поле 9"/>
          <p:cNvSpPr txBox="1"/>
          <p:nvPr/>
        </p:nvSpPr>
        <p:spPr>
          <a:xfrm>
            <a:off x="1183102" y="54868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на група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Врабче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bg-B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2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908720"/>
            <a:ext cx="8001056" cy="508918"/>
          </a:xfrm>
        </p:spPr>
        <p:txBody>
          <a:bodyPr>
            <a:normAutofit fontScale="90000"/>
          </a:bodyPr>
          <a:lstStyle/>
          <a:p>
            <a:r>
              <a:rPr lang="bg-BG" sz="2700" b="1" dirty="0"/>
              <a:t>Седмично разпределение на педагогическите ситуации – 4 </a:t>
            </a:r>
            <a:r>
              <a:rPr lang="bg-BG" sz="2700" b="1" dirty="0" smtClean="0"/>
              <a:t>възрастова група</a:t>
            </a:r>
            <a:r>
              <a:rPr lang="bg-BG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bg-BG" b="1" dirty="0">
                <a:solidFill>
                  <a:schemeClr val="tx2">
                    <a:lumMod val="50000"/>
                  </a:schemeClr>
                </a:solidFill>
              </a:rPr>
            </a:br>
            <a:endParaRPr lang="bg-BG" dirty="0"/>
          </a:p>
        </p:txBody>
      </p:sp>
      <p:pic>
        <p:nvPicPr>
          <p:cNvPr id="3" name="Контейнер за съдържание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691276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3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ДНЕВЕН РЕЖИМ</a:t>
            </a:r>
            <a:endParaRPr lang="bg-BG" sz="32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7"/>
            <a:ext cx="7056784" cy="3744417"/>
          </a:xfrm>
        </p:spPr>
      </p:pic>
    </p:spTree>
    <p:extLst>
      <p:ext uri="{BB962C8B-B14F-4D97-AF65-F5344CB8AC3E}">
        <p14:creationId xmlns:p14="http://schemas.microsoft.com/office/powerpoint/2010/main" val="3371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/>
              <a:t>Седмично разпределение на педагогическите ситуации – </a:t>
            </a:r>
            <a:r>
              <a:rPr lang="bg-BG" sz="2400" b="1" dirty="0" smtClean="0"/>
              <a:t>3 възрастова  група</a:t>
            </a:r>
            <a:endParaRPr lang="bg-BG" sz="2400" dirty="0"/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028694"/>
              </p:ext>
            </p:extLst>
          </p:nvPr>
        </p:nvGraphicFramePr>
        <p:xfrm>
          <a:off x="683568" y="1484784"/>
          <a:ext cx="7488832" cy="384433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57693"/>
                <a:gridCol w="1457693"/>
                <a:gridCol w="1549110"/>
                <a:gridCol w="1440160"/>
                <a:gridCol w="1584176"/>
              </a:tblGrid>
              <a:tr h="763285">
                <a:tc>
                  <a:txBody>
                    <a:bodyPr/>
                    <a:lstStyle/>
                    <a:p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Понеделник</a:t>
                      </a:r>
                      <a:endParaRPr lang="bg-BG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Вторник</a:t>
                      </a:r>
                      <a:endParaRPr lang="bg-BG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 Сряда</a:t>
                      </a:r>
                      <a:endParaRPr lang="bg-BG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Четвъртък</a:t>
                      </a:r>
                      <a:endParaRPr lang="bg-BG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</a:t>
                      </a:r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Петък</a:t>
                      </a:r>
                      <a:endParaRPr lang="bg-BG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bg-BG" dirty="0" smtClean="0"/>
                        <a:t>Математика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Околен свят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Математика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Околен свят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Конструиране и технологии</a:t>
                      </a:r>
                      <a:endParaRPr lang="bg-BG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Български</a:t>
                      </a:r>
                      <a:r>
                        <a:rPr lang="bg-BG" baseline="0" dirty="0" smtClean="0"/>
                        <a:t> език и литература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Изобразително изкуство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Български език и литература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Изобразително изкуство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Конструиране и технологии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89046"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 култура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Музика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 култура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Музика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</a:t>
                      </a:r>
                    </a:p>
                    <a:p>
                      <a:r>
                        <a:rPr lang="bg-BG" dirty="0" smtClean="0"/>
                        <a:t>култура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5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skii-sad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TP101908665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267178</Value>
      <Value>407259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184662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3F4D9729-83E8-4390-A952-02935A101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24B864-5D6E-45C2-B2E4-A0B9110BFC32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detskii-sad5</Template>
  <TotalTime>174</TotalTime>
  <Words>169</Words>
  <Application>Microsoft Office PowerPoint</Application>
  <PresentationFormat>Презентация на цял екран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detskii-sad5</vt:lpstr>
      <vt:lpstr>Група „Врабче“ 2023 -2024 учебна година </vt:lpstr>
      <vt:lpstr>Презентация на PowerPoint</vt:lpstr>
      <vt:lpstr>Група  „Врабче “се посещава от 23 деца -   9 от тях - III група и  14 - IV група 10 момичета и 13 момчета </vt:lpstr>
      <vt:lpstr>Презентация на PowerPoint</vt:lpstr>
      <vt:lpstr>Презентация на PowerPoint</vt:lpstr>
      <vt:lpstr>Презентация на PowerPoint</vt:lpstr>
      <vt:lpstr>Седмично разпределение на педагогическите ситуации – 4 възрастова група </vt:lpstr>
      <vt:lpstr>ДНЕВЕН РЕЖИМ</vt:lpstr>
      <vt:lpstr>Седмично разпределение на педагогическите ситуации – 3 възрастова  група</vt:lpstr>
      <vt:lpstr>Презентация на PowerPoint</vt:lpstr>
      <vt:lpstr> Успешна учебна година! 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„Врабче“ 2023 -2024 учебна година</dc:title>
  <dc:creator>Acer</dc:creator>
  <cp:keywords>Шаблон оформления</cp:keywords>
  <dc:description>Шаблон оформления
Корпорация Майкрософт</dc:description>
  <cp:lastModifiedBy>Acer</cp:lastModifiedBy>
  <cp:revision>25</cp:revision>
  <dcterms:created xsi:type="dcterms:W3CDTF">2023-09-24T09:31:50Z</dcterms:created>
  <dcterms:modified xsi:type="dcterms:W3CDTF">2023-09-26T07:14:47Z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