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5" r:id="rId12"/>
    <p:sldId id="268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9" autoAdjust="0"/>
    <p:restoredTop sz="96441" autoAdjust="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pPr/>
              <a:t>5.10.2020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g-edelvais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16561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g-BG" sz="3900" dirty="0" smtClean="0"/>
              <a:t>Портфолио на група</a:t>
            </a:r>
            <a:r>
              <a:rPr lang="en-US" sz="3900" dirty="0" smtClean="0"/>
              <a:t>  </a:t>
            </a:r>
            <a:r>
              <a:rPr lang="bg-BG" sz="4200" dirty="0" smtClean="0"/>
              <a:t>„ </a:t>
            </a:r>
            <a:r>
              <a:rPr lang="bg-BG" sz="4200" dirty="0" err="1" smtClean="0"/>
              <a:t>Ежко</a:t>
            </a:r>
            <a:r>
              <a:rPr lang="bg-BG" sz="4200" dirty="0" smtClean="0"/>
              <a:t>“</a:t>
            </a:r>
          </a:p>
          <a:p>
            <a:endParaRPr lang="bg-BG" dirty="0" smtClean="0"/>
          </a:p>
          <a:p>
            <a:endParaRPr lang="bg-BG" dirty="0"/>
          </a:p>
          <a:p>
            <a:pPr algn="ctr"/>
            <a:r>
              <a:rPr lang="bg-BG" dirty="0" smtClean="0"/>
              <a:t>Учебна </a:t>
            </a:r>
            <a:r>
              <a:rPr lang="bg-BG" smtClean="0"/>
              <a:t>година 2020/2021</a:t>
            </a:r>
            <a:endParaRPr lang="bg-BG" dirty="0"/>
          </a:p>
        </p:txBody>
      </p:sp>
      <p:pic>
        <p:nvPicPr>
          <p:cNvPr id="1026" name="Picture 2" descr="C:\Users\bg\Desktop\еделвайс\001_1333663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429552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36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bg-BG" dirty="0" smtClean="0"/>
              <a:t>Ние играем</a:t>
            </a:r>
            <a:endParaRPr lang="bg-BG" dirty="0"/>
          </a:p>
        </p:txBody>
      </p:sp>
      <p:pic>
        <p:nvPicPr>
          <p:cNvPr id="18434" name="Picture 2" descr="C:\Users\bg\Desktop\рд алекс\20191004_12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90461" y="-6524624"/>
            <a:ext cx="2660548" cy="2808140"/>
          </a:xfrm>
          <a:prstGeom prst="rect">
            <a:avLst/>
          </a:prstGeom>
          <a:noFill/>
        </p:spPr>
      </p:pic>
      <p:pic>
        <p:nvPicPr>
          <p:cNvPr id="18435" name="Picture 3" descr="C:\Users\bg\Desktop\рд алекс\20191004_12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87236" y="-12001608"/>
            <a:ext cx="6869048" cy="4857784"/>
          </a:xfrm>
          <a:prstGeom prst="rect">
            <a:avLst/>
          </a:prstGeom>
          <a:noFill/>
        </p:spPr>
      </p:pic>
      <p:pic>
        <p:nvPicPr>
          <p:cNvPr id="3074" name="Picture 2" descr="C:\Users\bg\Desktop\120661929_664282011171593_238771807894457463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14488"/>
            <a:ext cx="4857784" cy="4214842"/>
          </a:xfrm>
          <a:prstGeom prst="rect">
            <a:avLst/>
          </a:prstGeom>
          <a:noFill/>
        </p:spPr>
      </p:pic>
      <p:pic>
        <p:nvPicPr>
          <p:cNvPr id="3076" name="Picture 4" descr="C:\Users\bg\Desktop\120813631_489633075270175_842556487468739519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643338" cy="4214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r>
              <a:rPr lang="bg-BG" dirty="0" smtClean="0"/>
              <a:t>Ние творим</a:t>
            </a:r>
            <a:endParaRPr lang="bg-BG" dirty="0"/>
          </a:p>
        </p:txBody>
      </p:sp>
      <p:pic>
        <p:nvPicPr>
          <p:cNvPr id="1026" name="Picture 2" descr="C:\Users\bg\Desktop\120672342_720113295243241_46587430693091954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1"/>
            <a:ext cx="7786742" cy="4380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09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bg\Desktop\120754068_1045947289197985_545317950895988648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/>
          <a:lstStyle/>
          <a:p>
            <a:r>
              <a:rPr lang="bg-BG" dirty="0" smtClean="0"/>
              <a:t>Ние учим</a:t>
            </a:r>
            <a:endParaRPr lang="bg-BG" dirty="0"/>
          </a:p>
        </p:txBody>
      </p:sp>
      <p:pic>
        <p:nvPicPr>
          <p:cNvPr id="4098" name="Picture 2" descr="C:\Users\bg\Desktop\120344243_1043142506145130_52682975927325738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357718" cy="4857760"/>
          </a:xfrm>
          <a:prstGeom prst="rect">
            <a:avLst/>
          </a:prstGeom>
          <a:noFill/>
        </p:spPr>
      </p:pic>
      <p:pic>
        <p:nvPicPr>
          <p:cNvPr id="4099" name="Picture 3" descr="C:\Users\bg\Desktop\120122494_1039830683142979_71458458777244948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071966" cy="463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45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bg\Desktop\119600605_350221962776026_847294793818746164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7"/>
            <a:ext cx="8286808" cy="557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43441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Екип на група“Ежко“:</a:t>
            </a:r>
            <a:br>
              <a:rPr lang="bg-BG" dirty="0" smtClean="0"/>
            </a:br>
            <a:r>
              <a:rPr lang="bg-BG" dirty="0" smtClean="0"/>
              <a:t>Старши учител</a:t>
            </a:r>
            <a:br>
              <a:rPr lang="bg-BG" dirty="0" smtClean="0"/>
            </a:br>
            <a:r>
              <a:rPr lang="bg-BG" dirty="0" smtClean="0"/>
              <a:t>Лиделина Величкова</a:t>
            </a:r>
            <a:br>
              <a:rPr lang="bg-BG" dirty="0" smtClean="0"/>
            </a:br>
            <a:r>
              <a:rPr lang="bg-BG" dirty="0" smtClean="0"/>
              <a:t>Учител</a:t>
            </a:r>
            <a:br>
              <a:rPr lang="bg-BG" dirty="0" smtClean="0"/>
            </a:br>
            <a:r>
              <a:rPr lang="bg-BG" dirty="0" smtClean="0"/>
              <a:t>Аделина Георгива</a:t>
            </a:r>
            <a:br>
              <a:rPr lang="bg-BG" dirty="0" smtClean="0"/>
            </a:br>
            <a:r>
              <a:rPr lang="bg-BG" dirty="0" smtClean="0"/>
              <a:t>Помощник-възпитател</a:t>
            </a:r>
            <a:br>
              <a:rPr lang="bg-BG" dirty="0" smtClean="0"/>
            </a:br>
            <a:r>
              <a:rPr lang="bg-BG" dirty="0" smtClean="0"/>
              <a:t>Нели Борисова</a:t>
            </a:r>
            <a:endParaRPr lang="bg-BG" dirty="0"/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921" y="501317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8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1067718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Информация за група „</a:t>
            </a:r>
            <a:r>
              <a:rPr lang="bg-BG" sz="2800" dirty="0" err="1" smtClean="0"/>
              <a:t>Ежко</a:t>
            </a:r>
            <a:r>
              <a:rPr lang="bg-BG" sz="2800" dirty="0" smtClean="0"/>
              <a:t>“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3" y="1435100"/>
            <a:ext cx="3096344" cy="5422900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 smtClean="0"/>
              <a:t>Група Ежко се намира в ДГ Еделвайс гр.Кюстендил</a:t>
            </a:r>
            <a:r>
              <a:rPr lang="bg-BG" sz="2800" dirty="0" smtClean="0"/>
              <a:t>. Състои </a:t>
            </a:r>
            <a:r>
              <a:rPr lang="bg-BG" sz="2800" dirty="0" smtClean="0"/>
              <a:t>се от 22 деца на възраст </a:t>
            </a:r>
            <a:r>
              <a:rPr lang="bg-BG" sz="2800" dirty="0" smtClean="0"/>
              <a:t>2-3 г</a:t>
            </a:r>
            <a:r>
              <a:rPr lang="bg-BG" sz="2800" dirty="0" smtClean="0"/>
              <a:t>.</a:t>
            </a:r>
          </a:p>
          <a:p>
            <a:r>
              <a:rPr lang="bg-BG" sz="2800" dirty="0" smtClean="0"/>
              <a:t> </a:t>
            </a:r>
            <a:r>
              <a:rPr lang="ru-RU" sz="2800" dirty="0" err="1" smtClean="0"/>
              <a:t>Престоят</a:t>
            </a:r>
            <a:r>
              <a:rPr lang="ru-RU" sz="2800" dirty="0" smtClean="0"/>
              <a:t> на</a:t>
            </a:r>
          </a:p>
          <a:p>
            <a:r>
              <a:rPr lang="ru-RU" sz="2800" dirty="0" err="1" smtClean="0"/>
              <a:t>децата</a:t>
            </a:r>
            <a:r>
              <a:rPr lang="ru-RU" sz="2800" dirty="0" smtClean="0"/>
              <a:t> в ДГ е</a:t>
            </a:r>
          </a:p>
          <a:p>
            <a:r>
              <a:rPr lang="ru-RU" sz="2800" dirty="0" err="1" smtClean="0"/>
              <a:t>целодневен</a:t>
            </a:r>
            <a:r>
              <a:rPr lang="ru-RU" sz="2800" dirty="0" smtClean="0"/>
              <a:t>, </a:t>
            </a:r>
            <a:r>
              <a:rPr lang="ru-RU" sz="2800" dirty="0" err="1" smtClean="0"/>
              <a:t>като</a:t>
            </a:r>
            <a:r>
              <a:rPr lang="ru-RU" sz="2800" dirty="0"/>
              <a:t> </a:t>
            </a:r>
            <a:r>
              <a:rPr lang="ru-RU" sz="2800" dirty="0" smtClean="0"/>
              <a:t>се</a:t>
            </a:r>
          </a:p>
          <a:p>
            <a:r>
              <a:rPr lang="ru-RU" sz="2800" dirty="0" err="1" smtClean="0"/>
              <a:t>редуват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</a:t>
            </a:r>
            <a:r>
              <a:rPr lang="ru-RU" sz="2800" dirty="0" smtClean="0"/>
              <a:t> и</a:t>
            </a:r>
          </a:p>
          <a:p>
            <a:r>
              <a:rPr lang="ru-RU" sz="2800" dirty="0" err="1" smtClean="0"/>
              <a:t>допълнителни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на</a:t>
            </a:r>
            <a:r>
              <a:rPr lang="ru-RU" sz="2800" dirty="0"/>
              <a:t> </a:t>
            </a:r>
            <a:r>
              <a:rPr lang="ru-RU" sz="2800" dirty="0" err="1" smtClean="0"/>
              <a:t>педагогическо</a:t>
            </a:r>
            <a:endParaRPr lang="ru-RU" sz="2800" dirty="0" smtClean="0"/>
          </a:p>
          <a:p>
            <a:r>
              <a:rPr lang="ru-RU" sz="2800" dirty="0" smtClean="0"/>
              <a:t>взаимодействие.</a:t>
            </a:r>
          </a:p>
          <a:p>
            <a:r>
              <a:rPr lang="en-US" sz="2800" dirty="0" smtClean="0">
                <a:hlinkClick r:id="rId2"/>
              </a:rPr>
              <a:t>http://www.dg-edelvais.com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60648"/>
            <a:ext cx="5111750" cy="4070018"/>
          </a:xfrm>
        </p:spPr>
      </p:pic>
    </p:spTree>
    <p:extLst>
      <p:ext uri="{BB962C8B-B14F-4D97-AF65-F5344CB8AC3E}">
        <p14:creationId xmlns:p14="http://schemas.microsoft.com/office/powerpoint/2010/main" xmlns="" val="2386420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378619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 детската градина </a:t>
            </a:r>
            <a:r>
              <a:rPr lang="bg-BG" dirty="0" err="1" smtClean="0"/>
              <a:t>ний</a:t>
            </a:r>
            <a:r>
              <a:rPr lang="bg-BG" dirty="0" smtClean="0"/>
              <a:t> живеем –Тук играем,учим се и пеем!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bg-BG" dirty="0" smtClean="0"/>
              <a:t>Заедно растем и мечтаем,никога в нищо не скучаем!</a:t>
            </a:r>
            <a:endParaRPr lang="bg-BG" dirty="0"/>
          </a:p>
        </p:txBody>
      </p:sp>
      <p:pic>
        <p:nvPicPr>
          <p:cNvPr id="2050" name="Picture 2" descr="C:\Users\bg\Desktop\detski igr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4143404" cy="2682866"/>
          </a:xfrm>
          <a:prstGeom prst="rect">
            <a:avLst/>
          </a:prstGeom>
          <a:noFill/>
        </p:spPr>
      </p:pic>
      <p:pic>
        <p:nvPicPr>
          <p:cNvPr id="2052" name="Picture 4" descr="Резултат с изображение за пеещи де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500462" cy="26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26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55699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 err="1" smtClean="0"/>
              <a:t>Ний</a:t>
            </a:r>
            <a:r>
              <a:rPr lang="bg-BG" dirty="0" smtClean="0"/>
              <a:t> сме весели деца със засмени </a:t>
            </a:r>
            <a:r>
              <a:rPr lang="bg-BG" dirty="0" err="1" smtClean="0"/>
              <a:t>личица</a:t>
            </a:r>
            <a:r>
              <a:rPr lang="bg-BG" dirty="0" smtClean="0"/>
              <a:t>,чисти,</a:t>
            </a:r>
          </a:p>
          <a:p>
            <a:pPr marL="137160" indent="0">
              <a:buNone/>
            </a:pPr>
            <a:r>
              <a:rPr lang="bg-BG" dirty="0" smtClean="0"/>
              <a:t>спретнати,умити,с усмивки.</a:t>
            </a:r>
          </a:p>
          <a:p>
            <a:pPr marL="137160" indent="0">
              <a:buNone/>
            </a:pPr>
            <a:r>
              <a:rPr lang="bg-BG" dirty="0" smtClean="0"/>
              <a:t>Дяволити скок подскок,по двама,трима,идваме в детската градина.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 smtClean="0"/>
              <a:t>В занятията слушаме внимателно,учим всичко старателно,за да станем ученици добри,за радост на нашите госпожи.</a:t>
            </a:r>
            <a:endParaRPr lang="bg-BG" dirty="0"/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20153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7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dirty="0" smtClean="0"/>
              <a:t>А след игри ще сложим ред</a:t>
            </a:r>
            <a:r>
              <a:rPr lang="en-US" dirty="0" smtClean="0"/>
              <a:t> </a:t>
            </a:r>
            <a:r>
              <a:rPr lang="bg-BG" dirty="0" smtClean="0"/>
              <a:t>сред играчките безчет.</a:t>
            </a:r>
            <a:endParaRPr lang="en-US" dirty="0" smtClean="0"/>
          </a:p>
          <a:p>
            <a:r>
              <a:rPr lang="bg-BG" dirty="0" smtClean="0"/>
              <a:t>Подреждаме,редим,</a:t>
            </a:r>
            <a:endParaRPr lang="en-US" dirty="0" smtClean="0"/>
          </a:p>
          <a:p>
            <a:pPr marL="137160" indent="0">
              <a:buNone/>
            </a:pPr>
            <a:r>
              <a:rPr lang="bg-BG" dirty="0" smtClean="0"/>
              <a:t>    обличаме,защото много </a:t>
            </a:r>
          </a:p>
          <a:p>
            <a:pPr marL="137160" indent="0">
              <a:buNone/>
            </a:pPr>
            <a:r>
              <a:rPr lang="bg-BG" dirty="0" smtClean="0"/>
              <a:t>     ги обичаме!</a:t>
            </a:r>
            <a:endParaRPr lang="en-US" dirty="0" smtClean="0"/>
          </a:p>
          <a:p>
            <a:r>
              <a:rPr lang="bg-BG" dirty="0" smtClean="0"/>
              <a:t>Всички те са ни приятели,пазим ги  от зложелатели!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dirty="0" smtClean="0"/>
              <a:t>Когато някой е в беда,тичаме на помощ веднага.</a:t>
            </a:r>
            <a:endParaRPr lang="en-US" dirty="0" smtClean="0"/>
          </a:p>
          <a:p>
            <a:r>
              <a:rPr lang="bg-BG" dirty="0" smtClean="0"/>
              <a:t>Решаваме проблеми с госпожата,виновният се извинява за белята.</a:t>
            </a:r>
            <a:endParaRPr lang="bg-BG" dirty="0"/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415802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9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Седмично разпределение на основните и допънителните форми на педагогическо взаимодействи в първа възрастова група (3-4 г.)</a:t>
            </a:r>
            <a:endParaRPr lang="bg-BG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2571744"/>
          <a:ext cx="821537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572296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6.30-8.30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Прием на децата (утринна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 гимнастика,дейности по избор, индивидуална работа и др.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Закуска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Разговори,игри и др.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1643074"/>
                <a:gridCol w="1214446"/>
                <a:gridCol w="942972"/>
                <a:gridCol w="1485920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Форми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Времетраене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Понеделник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Вторник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Сряда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Четвъртък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Петък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472" y="4000504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143008"/>
                <a:gridCol w="1714512"/>
                <a:gridCol w="785818"/>
                <a:gridCol w="135732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9.30-9.50</a:t>
                      </a:r>
                      <a:r>
                        <a:rPr lang="bg-BG" baseline="0" dirty="0" smtClean="0"/>
                        <a:t> </a:t>
                      </a:r>
                      <a:br>
                        <a:rPr lang="bg-BG" baseline="0" dirty="0" smtClean="0"/>
                      </a:br>
                      <a:r>
                        <a:rPr lang="bg-BG" baseline="0" dirty="0" smtClean="0"/>
                        <a:t>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Констр. и технологии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БЕЛ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Изобр.</a:t>
                      </a:r>
                      <a:br>
                        <a:rPr lang="bg-BG" dirty="0" smtClean="0"/>
                      </a:br>
                      <a:r>
                        <a:rPr lang="bg-BG" baseline="0" dirty="0" smtClean="0"/>
                        <a:t>изкуство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472" y="4643446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6572296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9.50-10.00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Подвижни игри и</a:t>
                      </a:r>
                      <a:r>
                        <a:rPr lang="bg-BG" baseline="0" dirty="0" smtClean="0"/>
                        <a:t> др.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472" y="5286388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  <a:gridCol w="135732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10.00-10.20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5857892"/>
          <a:ext cx="81439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678661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10.00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Междинна подкрепителна закуска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428628"/>
          </a:xfrm>
        </p:spPr>
        <p:txBody>
          <a:bodyPr>
            <a:noAutofit/>
          </a:bodyPr>
          <a:lstStyle/>
          <a:p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 за проследяване на </a:t>
            </a:r>
            <a:r>
              <a:rPr lang="bg-BG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постиженията- педагогическо наблюдение , беседа , тестови метод.</a:t>
            </a:r>
            <a:endParaRPr lang="bg-BG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935162"/>
          <a:ext cx="2143140" cy="99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993772">
                <a:tc>
                  <a:txBody>
                    <a:bodyPr/>
                    <a:lstStyle/>
                    <a:p>
                      <a:r>
                        <a:rPr lang="bg-BG" dirty="0" smtClean="0"/>
                        <a:t>10.30-12.30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36" y="192880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Дейности</a:t>
                      </a:r>
                      <a:r>
                        <a:rPr lang="bg-BG" baseline="0" dirty="0" smtClean="0"/>
                        <a:t> , които не са дейност на детската градина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Дейност по избор, игри на открито,разходки,закалителни</a:t>
                      </a:r>
                      <a:r>
                        <a:rPr lang="bg-BG" baseline="0" dirty="0" smtClean="0"/>
                        <a:t> процедури и др.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292893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07223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12.00-12.30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Обяд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3286124"/>
          <a:ext cx="82153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072230"/>
              </a:tblGrid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Подготовка за сън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Следобеден</a:t>
                      </a:r>
                      <a:r>
                        <a:rPr lang="bg-BG" baseline="0" dirty="0" smtClean="0"/>
                        <a:t> сън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3929066"/>
          <a:ext cx="8215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00079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15.00-15.30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Тоалет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15.30-16.00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Следобедна подкрепителна закуска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596" y="4714884"/>
          <a:ext cx="8215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416854"/>
                <a:gridCol w="2071702"/>
                <a:gridCol w="619128"/>
                <a:gridCol w="1369228"/>
                <a:gridCol w="1369228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16.00-16.20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изкуство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Физ.</a:t>
                      </a:r>
                      <a:r>
                        <a:rPr lang="bg-BG" baseline="0" dirty="0" smtClean="0"/>
                        <a:t>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Физ. култура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8596" y="5357826"/>
          <a:ext cx="82153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07223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16.20-18.30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ДФ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Игри</a:t>
                      </a:r>
                      <a:r>
                        <a:rPr lang="bg-BG" baseline="0" dirty="0" smtClean="0"/>
                        <a:t> , разходки ,наблюдения, творчески дейности, дейности по избор и др.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Седмично разпределение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461003"/>
              </p:ext>
            </p:extLst>
          </p:nvPr>
        </p:nvGraphicFramePr>
        <p:xfrm>
          <a:off x="214282" y="1571612"/>
          <a:ext cx="8373626" cy="450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/>
                <a:gridCol w="1492063"/>
                <a:gridCol w="1794085"/>
                <a:gridCol w="1643074"/>
                <a:gridCol w="1587016"/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Понеделник</a:t>
                      </a:r>
                    </a:p>
                    <a:p>
                      <a:endParaRPr lang="bg-BG" sz="2000" dirty="0" smtClean="0"/>
                    </a:p>
                    <a:p>
                      <a:r>
                        <a:rPr lang="bg-BG" sz="2000" dirty="0" smtClean="0"/>
                        <a:t>Сутрин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Вторник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Сряда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Четвъртък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Петък</a:t>
                      </a:r>
                      <a:endParaRPr lang="bg-BG" sz="2000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Конструиране и технологии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 език и      литература</a:t>
                      </a:r>
                      <a:br>
                        <a:rPr lang="bg-BG" dirty="0" smtClean="0"/>
                      </a:br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</a:t>
                      </a:r>
                      <a:r>
                        <a:rPr lang="bg-BG" baseline="0" dirty="0" smtClean="0"/>
                        <a:t> изкуство</a:t>
                      </a:r>
                      <a:endParaRPr lang="bg-BG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Следобед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и/</a:t>
                      </a:r>
                      <a:r>
                        <a:rPr lang="bg-BG" dirty="0" err="1" smtClean="0"/>
                        <a:t>во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Допълнителни форми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</a:t>
                      </a:r>
                      <a:r>
                        <a:rPr lang="bg-BG" baseline="0" dirty="0" smtClean="0"/>
                        <a:t> култура</a:t>
                      </a:r>
                      <a:endParaRPr lang="bg-BG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071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Допълнителни дейности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116832"/>
          </a:xfrm>
        </p:spPr>
        <p:txBody>
          <a:bodyPr/>
          <a:lstStyle/>
          <a:p>
            <a:r>
              <a:rPr lang="bg-BG" dirty="0" smtClean="0"/>
              <a:t>Религия        </a:t>
            </a:r>
          </a:p>
          <a:p>
            <a:pPr>
              <a:buNone/>
            </a:pPr>
            <a:endParaRPr lang="bg-BG" dirty="0" smtClean="0"/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1026" name="Picture 2" descr="C:\Users\bg\Desktop\1817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5605475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864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345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Информация за група „Ежко“</vt:lpstr>
      <vt:lpstr>В детската градина ний живеем –Тук играем,учим се и пеем!  Заедно растем и мечтаем,никога в нищо не скучаем!</vt:lpstr>
      <vt:lpstr>Правила на група „Ежко“</vt:lpstr>
      <vt:lpstr>Правила на група „Ежко“</vt:lpstr>
      <vt:lpstr>Седмично разпределение на основните и допънителните форми на педагогическо взаимодействи в първа възрастова група (3-4 г.)</vt:lpstr>
      <vt:lpstr>Методи за проследяване на постиженията- педагогическо наблюдение , беседа , тестови метод.</vt:lpstr>
      <vt:lpstr>Седмично разпределение</vt:lpstr>
      <vt:lpstr>Допълнителни дейности</vt:lpstr>
      <vt:lpstr>Ние играем</vt:lpstr>
      <vt:lpstr>Ние творим</vt:lpstr>
      <vt:lpstr>Slide 12</vt:lpstr>
      <vt:lpstr>Ние учим</vt:lpstr>
      <vt:lpstr>Slide 14</vt:lpstr>
      <vt:lpstr>               Екип на група“Ежко“: Старши учител Лиделина Величкова Учител Аделина Георгива Помощник-възпитател Нели Борисова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bg</cp:lastModifiedBy>
  <cp:revision>22</cp:revision>
  <dcterms:created xsi:type="dcterms:W3CDTF">2018-10-09T19:07:48Z</dcterms:created>
  <dcterms:modified xsi:type="dcterms:W3CDTF">2020-10-05T10:44:21Z</dcterms:modified>
</cp:coreProperties>
</file>