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7" r:id="rId3"/>
    <p:sldId id="265" r:id="rId4"/>
    <p:sldId id="270" r:id="rId5"/>
    <p:sldId id="271" r:id="rId6"/>
    <p:sldId id="257" r:id="rId7"/>
    <p:sldId id="262" r:id="rId8"/>
    <p:sldId id="266" r:id="rId9"/>
    <p:sldId id="272" r:id="rId10"/>
    <p:sldId id="274" r:id="rId11"/>
    <p:sldId id="264" r:id="rId12"/>
    <p:sldId id="269" r:id="rId13"/>
    <p:sldId id="273" r:id="rId14"/>
  </p:sldIdLst>
  <p:sldSz cx="12192000" cy="6858000"/>
  <p:notesSz cx="6858000" cy="9144000"/>
  <p:defaultTextStyle>
    <a:defPPr>
      <a:defRPr lang="bg-BG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43" autoAdjust="0"/>
    <p:restoredTop sz="93457" autoAdjust="0"/>
  </p:normalViewPr>
  <p:slideViewPr>
    <p:cSldViewPr snapToGrid="0">
      <p:cViewPr varScale="1">
        <p:scale>
          <a:sx n="123" d="100"/>
          <a:sy n="123" d="100"/>
        </p:scale>
        <p:origin x="114" y="2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Заглавен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50299735-5A8F-4CBE-A6E1-3250FC1F71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bg-BG"/>
              <a:t>Редакт. стил загл. образец</a:t>
            </a:r>
          </a:p>
        </p:txBody>
      </p:sp>
      <p:sp>
        <p:nvSpPr>
          <p:cNvPr id="3" name="Подзаглавие 2">
            <a:extLst>
              <a:ext uri="{FF2B5EF4-FFF2-40B4-BE49-F238E27FC236}">
                <a16:creationId xmlns:a16="http://schemas.microsoft.com/office/drawing/2014/main" id="{F5544FAB-EF0F-4379-A66D-9A1E78DCCE1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bg-BG"/>
              <a:t>Щракнете, за да редактирате стила на подзаглавието в образеца</a:t>
            </a:r>
          </a:p>
        </p:txBody>
      </p:sp>
      <p:sp>
        <p:nvSpPr>
          <p:cNvPr id="4" name="Контейнер за дата 3">
            <a:extLst>
              <a:ext uri="{FF2B5EF4-FFF2-40B4-BE49-F238E27FC236}">
                <a16:creationId xmlns:a16="http://schemas.microsoft.com/office/drawing/2014/main" id="{904C8073-DF53-430F-9A99-4E3BA08A08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CBA4DA-A149-47FD-82D9-F999ABFE4698}" type="datetimeFigureOut">
              <a:rPr lang="bg-BG" smtClean="0"/>
              <a:t>19.9.2022 г.</a:t>
            </a:fld>
            <a:endParaRPr lang="bg-BG"/>
          </a:p>
        </p:txBody>
      </p:sp>
      <p:sp>
        <p:nvSpPr>
          <p:cNvPr id="5" name="Контейнер за долния колонтитул 4">
            <a:extLst>
              <a:ext uri="{FF2B5EF4-FFF2-40B4-BE49-F238E27FC236}">
                <a16:creationId xmlns:a16="http://schemas.microsoft.com/office/drawing/2014/main" id="{134345FA-BA45-4022-A527-A8FFA6211A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Контейнер за номер на слайда 5">
            <a:extLst>
              <a:ext uri="{FF2B5EF4-FFF2-40B4-BE49-F238E27FC236}">
                <a16:creationId xmlns:a16="http://schemas.microsoft.com/office/drawing/2014/main" id="{369A775E-C0FF-4959-BE69-047EC5659D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3311F0-E3F8-4F57-AE43-D2FFBE2EAC51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9730178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лавие и вертикален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0E073D16-550E-4AB6-88A4-AB6928C9DE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/>
              <a:t>Редакт. стил загл. образец</a:t>
            </a:r>
          </a:p>
        </p:txBody>
      </p:sp>
      <p:sp>
        <p:nvSpPr>
          <p:cNvPr id="3" name="Контейнер за вертикален текст 2">
            <a:extLst>
              <a:ext uri="{FF2B5EF4-FFF2-40B4-BE49-F238E27FC236}">
                <a16:creationId xmlns:a16="http://schemas.microsoft.com/office/drawing/2014/main" id="{A35FED65-7038-4818-B78F-1ADE68C5E5C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</a:p>
        </p:txBody>
      </p:sp>
      <p:sp>
        <p:nvSpPr>
          <p:cNvPr id="4" name="Контейнер за дата 3">
            <a:extLst>
              <a:ext uri="{FF2B5EF4-FFF2-40B4-BE49-F238E27FC236}">
                <a16:creationId xmlns:a16="http://schemas.microsoft.com/office/drawing/2014/main" id="{A8942067-E79D-48FD-9158-8A66A17E91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CBA4DA-A149-47FD-82D9-F999ABFE4698}" type="datetimeFigureOut">
              <a:rPr lang="bg-BG" smtClean="0"/>
              <a:t>19.9.2022 г.</a:t>
            </a:fld>
            <a:endParaRPr lang="bg-BG"/>
          </a:p>
        </p:txBody>
      </p:sp>
      <p:sp>
        <p:nvSpPr>
          <p:cNvPr id="5" name="Контейнер за долния колонтитул 4">
            <a:extLst>
              <a:ext uri="{FF2B5EF4-FFF2-40B4-BE49-F238E27FC236}">
                <a16:creationId xmlns:a16="http://schemas.microsoft.com/office/drawing/2014/main" id="{6849DB43-E034-4C00-AE14-95C91DB14F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Контейнер за номер на слайда 5">
            <a:extLst>
              <a:ext uri="{FF2B5EF4-FFF2-40B4-BE49-F238E27FC236}">
                <a16:creationId xmlns:a16="http://schemas.microsoft.com/office/drawing/2014/main" id="{ABEE0D36-2928-4112-BCD2-82FD825705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3311F0-E3F8-4F57-AE43-D2FFBE2EAC51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42576866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но заглавие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но заглавие 1">
            <a:extLst>
              <a:ext uri="{FF2B5EF4-FFF2-40B4-BE49-F238E27FC236}">
                <a16:creationId xmlns:a16="http://schemas.microsoft.com/office/drawing/2014/main" id="{3EBC6EA1-68E1-4C76-BB37-2260A80657B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bg-BG"/>
              <a:t>Редакт. стил загл. образец</a:t>
            </a:r>
          </a:p>
        </p:txBody>
      </p:sp>
      <p:sp>
        <p:nvSpPr>
          <p:cNvPr id="3" name="Контейнер за вертикален текст 2">
            <a:extLst>
              <a:ext uri="{FF2B5EF4-FFF2-40B4-BE49-F238E27FC236}">
                <a16:creationId xmlns:a16="http://schemas.microsoft.com/office/drawing/2014/main" id="{60794A10-E378-4895-9985-4DBAA41CAA2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</a:p>
        </p:txBody>
      </p:sp>
      <p:sp>
        <p:nvSpPr>
          <p:cNvPr id="4" name="Контейнер за дата 3">
            <a:extLst>
              <a:ext uri="{FF2B5EF4-FFF2-40B4-BE49-F238E27FC236}">
                <a16:creationId xmlns:a16="http://schemas.microsoft.com/office/drawing/2014/main" id="{78134040-9841-4735-AE32-8D314E6937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CBA4DA-A149-47FD-82D9-F999ABFE4698}" type="datetimeFigureOut">
              <a:rPr lang="bg-BG" smtClean="0"/>
              <a:t>19.9.2022 г.</a:t>
            </a:fld>
            <a:endParaRPr lang="bg-BG"/>
          </a:p>
        </p:txBody>
      </p:sp>
      <p:sp>
        <p:nvSpPr>
          <p:cNvPr id="5" name="Контейнер за долния колонтитул 4">
            <a:extLst>
              <a:ext uri="{FF2B5EF4-FFF2-40B4-BE49-F238E27FC236}">
                <a16:creationId xmlns:a16="http://schemas.microsoft.com/office/drawing/2014/main" id="{E8A36CE7-320E-48E6-BD08-3199C62D8D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Контейнер за номер на слайда 5">
            <a:extLst>
              <a:ext uri="{FF2B5EF4-FFF2-40B4-BE49-F238E27FC236}">
                <a16:creationId xmlns:a16="http://schemas.microsoft.com/office/drawing/2014/main" id="{C1401078-F0E9-43FA-B474-B5BC2D89F8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3311F0-E3F8-4F57-AE43-D2FFBE2EAC51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6302059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лавие и съдърж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8F3E9F8C-4B1A-44B9-A37E-EA6F8C3ACE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/>
              <a:t>Редакт. стил загл. образец</a:t>
            </a:r>
          </a:p>
        </p:txBody>
      </p:sp>
      <p:sp>
        <p:nvSpPr>
          <p:cNvPr id="3" name="Контейнер за съдържание 2">
            <a:extLst>
              <a:ext uri="{FF2B5EF4-FFF2-40B4-BE49-F238E27FC236}">
                <a16:creationId xmlns:a16="http://schemas.microsoft.com/office/drawing/2014/main" id="{BC8468AD-2BA3-46DC-A9CF-8EE286B8DE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</a:p>
        </p:txBody>
      </p:sp>
      <p:sp>
        <p:nvSpPr>
          <p:cNvPr id="4" name="Контейнер за дата 3">
            <a:extLst>
              <a:ext uri="{FF2B5EF4-FFF2-40B4-BE49-F238E27FC236}">
                <a16:creationId xmlns:a16="http://schemas.microsoft.com/office/drawing/2014/main" id="{C05492B9-A9D2-43B8-9DCB-D8C0DDE195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CBA4DA-A149-47FD-82D9-F999ABFE4698}" type="datetimeFigureOut">
              <a:rPr lang="bg-BG" smtClean="0"/>
              <a:t>19.9.2022 г.</a:t>
            </a:fld>
            <a:endParaRPr lang="bg-BG"/>
          </a:p>
        </p:txBody>
      </p:sp>
      <p:sp>
        <p:nvSpPr>
          <p:cNvPr id="5" name="Контейнер за долния колонтитул 4">
            <a:extLst>
              <a:ext uri="{FF2B5EF4-FFF2-40B4-BE49-F238E27FC236}">
                <a16:creationId xmlns:a16="http://schemas.microsoft.com/office/drawing/2014/main" id="{137C5D36-ADB1-41C3-89BB-9A34343611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Контейнер за номер на слайда 5">
            <a:extLst>
              <a:ext uri="{FF2B5EF4-FFF2-40B4-BE49-F238E27FC236}">
                <a16:creationId xmlns:a16="http://schemas.microsoft.com/office/drawing/2014/main" id="{1FAE8480-B3E9-4B16-951C-8C798C7288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3311F0-E3F8-4F57-AE43-D2FFBE2EAC51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7308632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лавка разд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D5ABFE53-60FD-488A-85BD-754800EE74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bg-BG"/>
              <a:t>Редакт. стил загл. образец</a:t>
            </a:r>
          </a:p>
        </p:txBody>
      </p:sp>
      <p:sp>
        <p:nvSpPr>
          <p:cNvPr id="3" name="Текстов контейнер 2">
            <a:extLst>
              <a:ext uri="{FF2B5EF4-FFF2-40B4-BE49-F238E27FC236}">
                <a16:creationId xmlns:a16="http://schemas.microsoft.com/office/drawing/2014/main" id="{11CFD803-3907-4E6E-A453-6999845B87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bg-BG"/>
              <a:t>Щракнете, за да редактирате стиловете на текста в образеца</a:t>
            </a:r>
          </a:p>
        </p:txBody>
      </p:sp>
      <p:sp>
        <p:nvSpPr>
          <p:cNvPr id="4" name="Контейнер за дата 3">
            <a:extLst>
              <a:ext uri="{FF2B5EF4-FFF2-40B4-BE49-F238E27FC236}">
                <a16:creationId xmlns:a16="http://schemas.microsoft.com/office/drawing/2014/main" id="{06C3CDDE-EA89-40A4-A51E-7FFBAAF5E4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CBA4DA-A149-47FD-82D9-F999ABFE4698}" type="datetimeFigureOut">
              <a:rPr lang="bg-BG" smtClean="0"/>
              <a:t>19.9.2022 г.</a:t>
            </a:fld>
            <a:endParaRPr lang="bg-BG"/>
          </a:p>
        </p:txBody>
      </p:sp>
      <p:sp>
        <p:nvSpPr>
          <p:cNvPr id="5" name="Контейнер за долния колонтитул 4">
            <a:extLst>
              <a:ext uri="{FF2B5EF4-FFF2-40B4-BE49-F238E27FC236}">
                <a16:creationId xmlns:a16="http://schemas.microsoft.com/office/drawing/2014/main" id="{D4815ACF-8545-4117-88F1-18165E1086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Контейнер за номер на слайда 5">
            <a:extLst>
              <a:ext uri="{FF2B5EF4-FFF2-40B4-BE49-F238E27FC236}">
                <a16:creationId xmlns:a16="http://schemas.microsoft.com/office/drawing/2014/main" id="{99ED1F8A-8391-4FE3-A015-AA3A39EE2B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3311F0-E3F8-4F57-AE43-D2FFBE2EAC51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1652500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е съдържа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DAB460B7-0828-4899-BB55-C8012EFFB9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/>
              <a:t>Редакт. стил загл. образец</a:t>
            </a:r>
          </a:p>
        </p:txBody>
      </p:sp>
      <p:sp>
        <p:nvSpPr>
          <p:cNvPr id="3" name="Контейнер за съдържание 2">
            <a:extLst>
              <a:ext uri="{FF2B5EF4-FFF2-40B4-BE49-F238E27FC236}">
                <a16:creationId xmlns:a16="http://schemas.microsoft.com/office/drawing/2014/main" id="{45A4E627-6AD9-476E-A99F-F03B37C02B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</a:p>
        </p:txBody>
      </p:sp>
      <p:sp>
        <p:nvSpPr>
          <p:cNvPr id="4" name="Контейнер за съдържание 3">
            <a:extLst>
              <a:ext uri="{FF2B5EF4-FFF2-40B4-BE49-F238E27FC236}">
                <a16:creationId xmlns:a16="http://schemas.microsoft.com/office/drawing/2014/main" id="{CB523153-C00D-4E9D-8426-DC02B1DECD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</a:p>
        </p:txBody>
      </p:sp>
      <p:sp>
        <p:nvSpPr>
          <p:cNvPr id="5" name="Контейнер за дата 4">
            <a:extLst>
              <a:ext uri="{FF2B5EF4-FFF2-40B4-BE49-F238E27FC236}">
                <a16:creationId xmlns:a16="http://schemas.microsoft.com/office/drawing/2014/main" id="{3613EC3A-B33C-4E08-B8A2-6AB6D05C0F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CBA4DA-A149-47FD-82D9-F999ABFE4698}" type="datetimeFigureOut">
              <a:rPr lang="bg-BG" smtClean="0"/>
              <a:t>19.9.2022 г.</a:t>
            </a:fld>
            <a:endParaRPr lang="bg-BG"/>
          </a:p>
        </p:txBody>
      </p:sp>
      <p:sp>
        <p:nvSpPr>
          <p:cNvPr id="6" name="Контейнер за долния колонтитул 5">
            <a:extLst>
              <a:ext uri="{FF2B5EF4-FFF2-40B4-BE49-F238E27FC236}">
                <a16:creationId xmlns:a16="http://schemas.microsoft.com/office/drawing/2014/main" id="{9FD9FFFE-DBC6-49D1-87FC-DDA27B787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Контейнер за номер на слайда 6">
            <a:extLst>
              <a:ext uri="{FF2B5EF4-FFF2-40B4-BE49-F238E27FC236}">
                <a16:creationId xmlns:a16="http://schemas.microsoft.com/office/drawing/2014/main" id="{ECC4596E-9741-459E-8971-36358AF00D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3311F0-E3F8-4F57-AE43-D2FFBE2EAC51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7545840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72E706A4-7A04-46D2-AA2B-01E8F63D83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bg-BG"/>
              <a:t>Редакт. стил загл. образец</a:t>
            </a:r>
          </a:p>
        </p:txBody>
      </p:sp>
      <p:sp>
        <p:nvSpPr>
          <p:cNvPr id="3" name="Текстов контейнер 2">
            <a:extLst>
              <a:ext uri="{FF2B5EF4-FFF2-40B4-BE49-F238E27FC236}">
                <a16:creationId xmlns:a16="http://schemas.microsoft.com/office/drawing/2014/main" id="{5C354414-11F3-49AE-A5E7-1DF8876930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/>
              <a:t>Щракнете, за да редактирате стиловете на текста в образеца</a:t>
            </a:r>
          </a:p>
        </p:txBody>
      </p:sp>
      <p:sp>
        <p:nvSpPr>
          <p:cNvPr id="4" name="Контейнер за съдържание 3">
            <a:extLst>
              <a:ext uri="{FF2B5EF4-FFF2-40B4-BE49-F238E27FC236}">
                <a16:creationId xmlns:a16="http://schemas.microsoft.com/office/drawing/2014/main" id="{B99C0C17-4B8C-4B05-AE51-2A6869CE3B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</a:p>
        </p:txBody>
      </p:sp>
      <p:sp>
        <p:nvSpPr>
          <p:cNvPr id="5" name="Текстов контейнер 4">
            <a:extLst>
              <a:ext uri="{FF2B5EF4-FFF2-40B4-BE49-F238E27FC236}">
                <a16:creationId xmlns:a16="http://schemas.microsoft.com/office/drawing/2014/main" id="{9B8ADF14-146A-4AE2-8137-05C7B0976B8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/>
              <a:t>Щракнете, за да редактирате стиловете на текста в образеца</a:t>
            </a:r>
          </a:p>
        </p:txBody>
      </p:sp>
      <p:sp>
        <p:nvSpPr>
          <p:cNvPr id="6" name="Контейнер за съдържание 5">
            <a:extLst>
              <a:ext uri="{FF2B5EF4-FFF2-40B4-BE49-F238E27FC236}">
                <a16:creationId xmlns:a16="http://schemas.microsoft.com/office/drawing/2014/main" id="{19EF89F0-7CAC-4DD2-BA71-BD5132F1568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</a:p>
        </p:txBody>
      </p:sp>
      <p:sp>
        <p:nvSpPr>
          <p:cNvPr id="7" name="Контейнер за дата 6">
            <a:extLst>
              <a:ext uri="{FF2B5EF4-FFF2-40B4-BE49-F238E27FC236}">
                <a16:creationId xmlns:a16="http://schemas.microsoft.com/office/drawing/2014/main" id="{FA0E9703-12B1-45E5-A39B-1881BFEEC9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CBA4DA-A149-47FD-82D9-F999ABFE4698}" type="datetimeFigureOut">
              <a:rPr lang="bg-BG" smtClean="0"/>
              <a:t>19.9.2022 г.</a:t>
            </a:fld>
            <a:endParaRPr lang="bg-BG"/>
          </a:p>
        </p:txBody>
      </p:sp>
      <p:sp>
        <p:nvSpPr>
          <p:cNvPr id="8" name="Контейнер за долния колонтитул 7">
            <a:extLst>
              <a:ext uri="{FF2B5EF4-FFF2-40B4-BE49-F238E27FC236}">
                <a16:creationId xmlns:a16="http://schemas.microsoft.com/office/drawing/2014/main" id="{BDDD1313-47BC-45E9-89D9-018CB91CE2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9" name="Контейнер за номер на слайда 8">
            <a:extLst>
              <a:ext uri="{FF2B5EF4-FFF2-40B4-BE49-F238E27FC236}">
                <a16:creationId xmlns:a16="http://schemas.microsoft.com/office/drawing/2014/main" id="{80C47C2F-885A-4361-9659-9F9D2D9971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3311F0-E3F8-4F57-AE43-D2FFBE2EAC51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5847386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Само заглав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71D20511-8953-4B42-BADD-344B3D9662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/>
              <a:t>Редакт. стил загл. образец</a:t>
            </a:r>
          </a:p>
        </p:txBody>
      </p:sp>
      <p:sp>
        <p:nvSpPr>
          <p:cNvPr id="3" name="Контейнер за дата 2">
            <a:extLst>
              <a:ext uri="{FF2B5EF4-FFF2-40B4-BE49-F238E27FC236}">
                <a16:creationId xmlns:a16="http://schemas.microsoft.com/office/drawing/2014/main" id="{669D74A6-511E-4BA9-8913-7768AE04FE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CBA4DA-A149-47FD-82D9-F999ABFE4698}" type="datetimeFigureOut">
              <a:rPr lang="bg-BG" smtClean="0"/>
              <a:t>19.9.2022 г.</a:t>
            </a:fld>
            <a:endParaRPr lang="bg-BG"/>
          </a:p>
        </p:txBody>
      </p:sp>
      <p:sp>
        <p:nvSpPr>
          <p:cNvPr id="4" name="Контейнер за долния колонтитул 3">
            <a:extLst>
              <a:ext uri="{FF2B5EF4-FFF2-40B4-BE49-F238E27FC236}">
                <a16:creationId xmlns:a16="http://schemas.microsoft.com/office/drawing/2014/main" id="{92437CB9-C876-451E-8842-6FE549FEFD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5" name="Контейнер за номер на слайда 4">
            <a:extLst>
              <a:ext uri="{FF2B5EF4-FFF2-40B4-BE49-F238E27FC236}">
                <a16:creationId xmlns:a16="http://schemas.microsoft.com/office/drawing/2014/main" id="{C229ABDD-BD0D-431A-8001-25A49E1D65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3311F0-E3F8-4F57-AE43-D2FFBE2EAC51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0786954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разе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дата 1">
            <a:extLst>
              <a:ext uri="{FF2B5EF4-FFF2-40B4-BE49-F238E27FC236}">
                <a16:creationId xmlns:a16="http://schemas.microsoft.com/office/drawing/2014/main" id="{67019F53-3150-41B1-90C9-5B96E717F5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CBA4DA-A149-47FD-82D9-F999ABFE4698}" type="datetimeFigureOut">
              <a:rPr lang="bg-BG" smtClean="0"/>
              <a:t>19.9.2022 г.</a:t>
            </a:fld>
            <a:endParaRPr lang="bg-BG"/>
          </a:p>
        </p:txBody>
      </p:sp>
      <p:sp>
        <p:nvSpPr>
          <p:cNvPr id="3" name="Контейнер за долния колонтитул 2">
            <a:extLst>
              <a:ext uri="{FF2B5EF4-FFF2-40B4-BE49-F238E27FC236}">
                <a16:creationId xmlns:a16="http://schemas.microsoft.com/office/drawing/2014/main" id="{D97D275B-605F-44FE-AE5F-C09AA28C1D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4" name="Контейнер за номер на слайда 3">
            <a:extLst>
              <a:ext uri="{FF2B5EF4-FFF2-40B4-BE49-F238E27FC236}">
                <a16:creationId xmlns:a16="http://schemas.microsoft.com/office/drawing/2014/main" id="{35AD8D79-DD94-4EF1-83FE-C29565908D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3311F0-E3F8-4F57-AE43-D2FFBE2EAC51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5380044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Съдържание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1197B4AC-6356-43F2-8559-A1AF904B6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bg-BG"/>
              <a:t>Редакт. стил загл. образец</a:t>
            </a:r>
          </a:p>
        </p:txBody>
      </p:sp>
      <p:sp>
        <p:nvSpPr>
          <p:cNvPr id="3" name="Контейнер за съдържание 2">
            <a:extLst>
              <a:ext uri="{FF2B5EF4-FFF2-40B4-BE49-F238E27FC236}">
                <a16:creationId xmlns:a16="http://schemas.microsoft.com/office/drawing/2014/main" id="{7A64BF3A-82A8-4740-B34E-9292595B90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</a:p>
        </p:txBody>
      </p:sp>
      <p:sp>
        <p:nvSpPr>
          <p:cNvPr id="4" name="Текстов контейнер 3">
            <a:extLst>
              <a:ext uri="{FF2B5EF4-FFF2-40B4-BE49-F238E27FC236}">
                <a16:creationId xmlns:a16="http://schemas.microsoft.com/office/drawing/2014/main" id="{DA7F9B5B-74D6-49CC-B5C8-D69D5393A96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bg-BG"/>
              <a:t>Щракнете, за да редактирате стиловете на текста в образеца</a:t>
            </a:r>
          </a:p>
        </p:txBody>
      </p:sp>
      <p:sp>
        <p:nvSpPr>
          <p:cNvPr id="5" name="Контейнер за дата 4">
            <a:extLst>
              <a:ext uri="{FF2B5EF4-FFF2-40B4-BE49-F238E27FC236}">
                <a16:creationId xmlns:a16="http://schemas.microsoft.com/office/drawing/2014/main" id="{E486C413-5B81-45E1-BE49-D391045AEF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CBA4DA-A149-47FD-82D9-F999ABFE4698}" type="datetimeFigureOut">
              <a:rPr lang="bg-BG" smtClean="0"/>
              <a:t>19.9.2022 г.</a:t>
            </a:fld>
            <a:endParaRPr lang="bg-BG"/>
          </a:p>
        </p:txBody>
      </p:sp>
      <p:sp>
        <p:nvSpPr>
          <p:cNvPr id="6" name="Контейнер за долния колонтитул 5">
            <a:extLst>
              <a:ext uri="{FF2B5EF4-FFF2-40B4-BE49-F238E27FC236}">
                <a16:creationId xmlns:a16="http://schemas.microsoft.com/office/drawing/2014/main" id="{FECF780F-2251-4110-B217-50506CE095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Контейнер за номер на слайда 6">
            <a:extLst>
              <a:ext uri="{FF2B5EF4-FFF2-40B4-BE49-F238E27FC236}">
                <a16:creationId xmlns:a16="http://schemas.microsoft.com/office/drawing/2014/main" id="{049A2E5A-07CB-4E1F-94DC-F95744B8BD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3311F0-E3F8-4F57-AE43-D2FFBE2EAC51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7523776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Картина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8B72A28A-6BBE-4717-8C36-EA9386037F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bg-BG"/>
              <a:t>Редакт. стил загл. образец</a:t>
            </a:r>
          </a:p>
        </p:txBody>
      </p:sp>
      <p:sp>
        <p:nvSpPr>
          <p:cNvPr id="3" name="Контейнер за картина 2">
            <a:extLst>
              <a:ext uri="{FF2B5EF4-FFF2-40B4-BE49-F238E27FC236}">
                <a16:creationId xmlns:a16="http://schemas.microsoft.com/office/drawing/2014/main" id="{66F976F0-8023-4844-B308-D76D1DEDA3B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bg-BG"/>
          </a:p>
        </p:txBody>
      </p:sp>
      <p:sp>
        <p:nvSpPr>
          <p:cNvPr id="4" name="Текстов контейнер 3">
            <a:extLst>
              <a:ext uri="{FF2B5EF4-FFF2-40B4-BE49-F238E27FC236}">
                <a16:creationId xmlns:a16="http://schemas.microsoft.com/office/drawing/2014/main" id="{0C46EA02-496B-4FE8-8946-41CA461EF44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bg-BG"/>
              <a:t>Щракнете, за да редактирате стиловете на текста в образеца</a:t>
            </a:r>
          </a:p>
        </p:txBody>
      </p:sp>
      <p:sp>
        <p:nvSpPr>
          <p:cNvPr id="5" name="Контейнер за дата 4">
            <a:extLst>
              <a:ext uri="{FF2B5EF4-FFF2-40B4-BE49-F238E27FC236}">
                <a16:creationId xmlns:a16="http://schemas.microsoft.com/office/drawing/2014/main" id="{9C982059-089B-4F42-B178-7EB72038C8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CBA4DA-A149-47FD-82D9-F999ABFE4698}" type="datetimeFigureOut">
              <a:rPr lang="bg-BG" smtClean="0"/>
              <a:t>19.9.2022 г.</a:t>
            </a:fld>
            <a:endParaRPr lang="bg-BG"/>
          </a:p>
        </p:txBody>
      </p:sp>
      <p:sp>
        <p:nvSpPr>
          <p:cNvPr id="6" name="Контейнер за долния колонтитул 5">
            <a:extLst>
              <a:ext uri="{FF2B5EF4-FFF2-40B4-BE49-F238E27FC236}">
                <a16:creationId xmlns:a16="http://schemas.microsoft.com/office/drawing/2014/main" id="{ACD94773-6933-4C80-A8FB-C4BCFAF50C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Контейнер за номер на слайда 6">
            <a:extLst>
              <a:ext uri="{FF2B5EF4-FFF2-40B4-BE49-F238E27FC236}">
                <a16:creationId xmlns:a16="http://schemas.microsoft.com/office/drawing/2014/main" id="{9766A8AC-41A8-4AEB-9F84-A5CF7CDFD5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3311F0-E3F8-4F57-AE43-D2FFBE2EAC51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4649780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заглавие 1">
            <a:extLst>
              <a:ext uri="{FF2B5EF4-FFF2-40B4-BE49-F238E27FC236}">
                <a16:creationId xmlns:a16="http://schemas.microsoft.com/office/drawing/2014/main" id="{ACDEEE0D-B5A4-4B83-ADEF-B2EF9B0F14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bg-BG"/>
              <a:t>Редакт. стил загл. образец</a:t>
            </a:r>
          </a:p>
        </p:txBody>
      </p:sp>
      <p:sp>
        <p:nvSpPr>
          <p:cNvPr id="3" name="Текстов контейнер 2">
            <a:extLst>
              <a:ext uri="{FF2B5EF4-FFF2-40B4-BE49-F238E27FC236}">
                <a16:creationId xmlns:a16="http://schemas.microsoft.com/office/drawing/2014/main" id="{99AE8C24-3D58-4A88-9855-F175B5661A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</a:p>
        </p:txBody>
      </p:sp>
      <p:sp>
        <p:nvSpPr>
          <p:cNvPr id="4" name="Контейнер за дата 3">
            <a:extLst>
              <a:ext uri="{FF2B5EF4-FFF2-40B4-BE49-F238E27FC236}">
                <a16:creationId xmlns:a16="http://schemas.microsoft.com/office/drawing/2014/main" id="{0FB3C3A3-FDB4-4E67-BDF0-2C85F55B898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CBA4DA-A149-47FD-82D9-F999ABFE4698}" type="datetimeFigureOut">
              <a:rPr lang="bg-BG" smtClean="0"/>
              <a:t>19.9.2022 г.</a:t>
            </a:fld>
            <a:endParaRPr lang="bg-BG"/>
          </a:p>
        </p:txBody>
      </p:sp>
      <p:sp>
        <p:nvSpPr>
          <p:cNvPr id="5" name="Контейнер за долния колонтитул 4">
            <a:extLst>
              <a:ext uri="{FF2B5EF4-FFF2-40B4-BE49-F238E27FC236}">
                <a16:creationId xmlns:a16="http://schemas.microsoft.com/office/drawing/2014/main" id="{1AEF6AF8-0612-4DA9-864A-B659FE8B4C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bg-BG"/>
          </a:p>
        </p:txBody>
      </p:sp>
      <p:sp>
        <p:nvSpPr>
          <p:cNvPr id="6" name="Контейнер за номер на слайда 5">
            <a:extLst>
              <a:ext uri="{FF2B5EF4-FFF2-40B4-BE49-F238E27FC236}">
                <a16:creationId xmlns:a16="http://schemas.microsoft.com/office/drawing/2014/main" id="{0493161A-E7A2-4F5E-8A6D-9DCBC8DF953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3311F0-E3F8-4F57-AE43-D2FFBE2EAC51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5537717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bg-B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80C1C6A2-4272-43E4-B4FD-4B09F0526AB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3" name="Подзаглавие 2">
            <a:extLst>
              <a:ext uri="{FF2B5EF4-FFF2-40B4-BE49-F238E27FC236}">
                <a16:creationId xmlns:a16="http://schemas.microsoft.com/office/drawing/2014/main" id="{D5E0B8F8-9F31-452A-8218-B6241E78177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5" name="Картина 4">
            <a:extLst>
              <a:ext uri="{FF2B5EF4-FFF2-40B4-BE49-F238E27FC236}">
                <a16:creationId xmlns:a16="http://schemas.microsoft.com/office/drawing/2014/main" id="{8BDC7288-1BE0-4796-8FD8-32B54AC7EE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60802"/>
            <a:ext cx="13030377" cy="7329587"/>
          </a:xfrm>
          <a:prstGeom prst="rect">
            <a:avLst/>
          </a:prstGeom>
        </p:spPr>
      </p:pic>
      <p:pic>
        <p:nvPicPr>
          <p:cNvPr id="1030" name="Picture 6" descr="dg151 – dg151">
            <a:extLst>
              <a:ext uri="{FF2B5EF4-FFF2-40B4-BE49-F238E27FC236}">
                <a16:creationId xmlns:a16="http://schemas.microsoft.com/office/drawing/2014/main" id="{7381C113-C54E-4E34-82A6-2C8BADFD9E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42881" y="4887535"/>
            <a:ext cx="2687495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Текстово поле 5">
            <a:extLst>
              <a:ext uri="{FF2B5EF4-FFF2-40B4-BE49-F238E27FC236}">
                <a16:creationId xmlns:a16="http://schemas.microsoft.com/office/drawing/2014/main" id="{E8DE502D-A229-43A3-A04D-EC3D6614BE14}"/>
              </a:ext>
            </a:extLst>
          </p:cNvPr>
          <p:cNvSpPr txBox="1"/>
          <p:nvPr/>
        </p:nvSpPr>
        <p:spPr>
          <a:xfrm>
            <a:off x="6060440" y="3144520"/>
            <a:ext cx="914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bg-BG" sz="3600" dirty="0"/>
          </a:p>
        </p:txBody>
      </p:sp>
      <p:sp>
        <p:nvSpPr>
          <p:cNvPr id="7" name="Текстово поле 6">
            <a:extLst>
              <a:ext uri="{FF2B5EF4-FFF2-40B4-BE49-F238E27FC236}">
                <a16:creationId xmlns:a16="http://schemas.microsoft.com/office/drawing/2014/main" id="{6F6C8B6B-19DA-4381-AAD0-5F98A6D13FEA}"/>
              </a:ext>
            </a:extLst>
          </p:cNvPr>
          <p:cNvSpPr txBox="1"/>
          <p:nvPr/>
        </p:nvSpPr>
        <p:spPr>
          <a:xfrm>
            <a:off x="6360160" y="3464244"/>
            <a:ext cx="457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bg-BG" dirty="0"/>
          </a:p>
        </p:txBody>
      </p:sp>
      <p:sp>
        <p:nvSpPr>
          <p:cNvPr id="8" name="Правоъгълник 7">
            <a:extLst>
              <a:ext uri="{FF2B5EF4-FFF2-40B4-BE49-F238E27FC236}">
                <a16:creationId xmlns:a16="http://schemas.microsoft.com/office/drawing/2014/main" id="{28CE9BCA-88CB-4044-99BC-79B528D4D7D3}"/>
              </a:ext>
            </a:extLst>
          </p:cNvPr>
          <p:cNvSpPr/>
          <p:nvPr/>
        </p:nvSpPr>
        <p:spPr>
          <a:xfrm>
            <a:off x="1910080" y="1600201"/>
            <a:ext cx="8575040" cy="424731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bg-BG" sz="54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ПОРТФОЛИО</a:t>
            </a:r>
          </a:p>
          <a:p>
            <a:pPr algn="ctr"/>
            <a:r>
              <a:rPr lang="bg-BG" sz="54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НА ГРУПА „ЗАЙЧЕ“</a:t>
            </a:r>
          </a:p>
          <a:p>
            <a:pPr algn="ctr"/>
            <a:endParaRPr lang="bg-BG" sz="3600" b="1" dirty="0">
              <a:ln w="12700">
                <a:solidFill>
                  <a:schemeClr val="accent1"/>
                </a:solidFill>
                <a:prstDash val="solid"/>
              </a:ln>
              <a:solidFill>
                <a:schemeClr val="accent2"/>
              </a:solidFill>
              <a:effectLst>
                <a:outerShdw dist="38100" dir="2640000" algn="bl" rotWithShape="0">
                  <a:schemeClr val="accent1"/>
                </a:outerShdw>
              </a:effectLst>
            </a:endParaRPr>
          </a:p>
          <a:p>
            <a:pPr algn="ctr"/>
            <a:r>
              <a:rPr lang="bg-BG" sz="3600" b="1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chemeClr val="accent2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2021/2022 учебна година</a:t>
            </a:r>
          </a:p>
          <a:p>
            <a:pPr algn="ctr"/>
            <a:r>
              <a:rPr lang="bg-BG" sz="3600" b="1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chemeClr val="accent2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ДГ „Еделвайс“ гр. Кюстендил</a:t>
            </a:r>
          </a:p>
          <a:p>
            <a:pPr algn="ctr"/>
            <a:endParaRPr lang="bg-BG" sz="5400" b="1" cap="none" spc="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sp>
        <p:nvSpPr>
          <p:cNvPr id="17" name="Текстово поле 16">
            <a:extLst>
              <a:ext uri="{FF2B5EF4-FFF2-40B4-BE49-F238E27FC236}">
                <a16:creationId xmlns:a16="http://schemas.microsoft.com/office/drawing/2014/main" id="{C54A8B36-2701-4C9A-B854-FBA462E6A29D}"/>
              </a:ext>
            </a:extLst>
          </p:cNvPr>
          <p:cNvSpPr txBox="1"/>
          <p:nvPr/>
        </p:nvSpPr>
        <p:spPr>
          <a:xfrm>
            <a:off x="426720" y="1598920"/>
            <a:ext cx="9400540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/>
              <a:t>ул. "Г. </a:t>
            </a:r>
            <a:r>
              <a:rPr lang="ru-RU" dirty="0" err="1"/>
              <a:t>Бенковски</a:t>
            </a:r>
            <a:r>
              <a:rPr lang="ru-RU" dirty="0"/>
              <a:t>" 10</a:t>
            </a:r>
          </a:p>
          <a:p>
            <a:r>
              <a:rPr lang="ru-RU" dirty="0" err="1"/>
              <a:t>Кюстендил</a:t>
            </a:r>
            <a:endParaRPr lang="ru-RU" dirty="0"/>
          </a:p>
          <a:p>
            <a:r>
              <a:rPr lang="ru-RU" dirty="0" err="1"/>
              <a:t>Кюстендил</a:t>
            </a:r>
            <a:endParaRPr lang="ru-RU" dirty="0"/>
          </a:p>
          <a:p>
            <a:r>
              <a:rPr lang="ru-RU" dirty="0"/>
              <a:t>2500</a:t>
            </a:r>
          </a:p>
          <a:p>
            <a:r>
              <a:rPr lang="ru-RU" dirty="0" err="1"/>
              <a:t>България</a:t>
            </a:r>
            <a:endParaRPr lang="ru-RU" dirty="0"/>
          </a:p>
          <a:p>
            <a:r>
              <a:rPr lang="ru-RU" dirty="0"/>
              <a:t>Телефон: </a:t>
            </a:r>
          </a:p>
          <a:p>
            <a:r>
              <a:rPr lang="ru-RU" dirty="0"/>
              <a:t>+359.78.552071</a:t>
            </a:r>
          </a:p>
          <a:p>
            <a:r>
              <a:rPr lang="ru-RU" dirty="0"/>
              <a:t>Факс: </a:t>
            </a:r>
          </a:p>
          <a:p>
            <a:r>
              <a:rPr lang="ru-RU" dirty="0"/>
              <a:t>+359.78.552071</a:t>
            </a:r>
          </a:p>
          <a:p>
            <a:r>
              <a:rPr lang="ru-RU" dirty="0"/>
              <a:t>Мобилен: </a:t>
            </a:r>
          </a:p>
          <a:p>
            <a:r>
              <a:rPr lang="ru-RU" dirty="0"/>
              <a:t>-359.882.885315</a:t>
            </a:r>
          </a:p>
          <a:p>
            <a:r>
              <a:rPr lang="ru-RU" dirty="0"/>
              <a:t>http://www.dg-edelvais.com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27213655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9B4F0688-519A-445B-ADCA-CFF04E5F39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5" name="Контейнер за съдържание 4">
            <a:extLst>
              <a:ext uri="{FF2B5EF4-FFF2-40B4-BE49-F238E27FC236}">
                <a16:creationId xmlns:a16="http://schemas.microsoft.com/office/drawing/2014/main" id="{30A57338-6129-4BEE-A43B-B85DAFA3B5F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1760"/>
            <a:ext cx="12192000" cy="6746240"/>
          </a:xfrm>
        </p:spPr>
      </p:pic>
      <p:sp>
        <p:nvSpPr>
          <p:cNvPr id="7" name="Текстово поле 6">
            <a:extLst>
              <a:ext uri="{FF2B5EF4-FFF2-40B4-BE49-F238E27FC236}">
                <a16:creationId xmlns:a16="http://schemas.microsoft.com/office/drawing/2014/main" id="{6DCCF428-A5F8-4861-A4E4-E066372DE1D3}"/>
              </a:ext>
            </a:extLst>
          </p:cNvPr>
          <p:cNvSpPr txBox="1"/>
          <p:nvPr/>
        </p:nvSpPr>
        <p:spPr>
          <a:xfrm>
            <a:off x="3454400" y="111760"/>
            <a:ext cx="5811520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bg-BG" sz="2000" dirty="0">
                <a:solidFill>
                  <a:srgbClr val="FF0000"/>
                </a:solidFill>
              </a:rPr>
              <a:t>                     </a:t>
            </a:r>
            <a:r>
              <a:rPr lang="bg-BG" sz="2400" b="1" dirty="0">
                <a:solidFill>
                  <a:srgbClr val="C00000"/>
                </a:solidFill>
              </a:rPr>
              <a:t>ПРАВИЛА В ГРУПА „ЗАЙЧЕ“</a:t>
            </a:r>
          </a:p>
        </p:txBody>
      </p:sp>
    </p:spTree>
    <p:extLst>
      <p:ext uri="{BB962C8B-B14F-4D97-AF65-F5344CB8AC3E}">
        <p14:creationId xmlns:p14="http://schemas.microsoft.com/office/powerpoint/2010/main" val="27214765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0FA5C1FE-D275-4110-97E9-7F76675FFB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5" name="Контейнер за съдържание 4">
            <a:extLst>
              <a:ext uri="{FF2B5EF4-FFF2-40B4-BE49-F238E27FC236}">
                <a16:creationId xmlns:a16="http://schemas.microsoft.com/office/drawing/2014/main" id="{93E6406B-1F7B-41FF-A8C3-5DF88989B96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</p:spPr>
      </p:pic>
      <p:sp>
        <p:nvSpPr>
          <p:cNvPr id="11" name="Текстово поле 10">
            <a:extLst>
              <a:ext uri="{FF2B5EF4-FFF2-40B4-BE49-F238E27FC236}">
                <a16:creationId xmlns:a16="http://schemas.microsoft.com/office/drawing/2014/main" id="{57D4E4E9-98B3-4F18-B3B2-2D295C9D4A5E}"/>
              </a:ext>
            </a:extLst>
          </p:cNvPr>
          <p:cNvSpPr txBox="1"/>
          <p:nvPr/>
        </p:nvSpPr>
        <p:spPr>
          <a:xfrm>
            <a:off x="1737360" y="1972230"/>
            <a:ext cx="89306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2000" dirty="0">
                <a:solidFill>
                  <a:srgbClr val="FF0000"/>
                </a:solidFill>
              </a:rPr>
              <a:t>ПОНЕДЕЛНИК: </a:t>
            </a:r>
            <a:r>
              <a:rPr lang="bg-BG" dirty="0"/>
              <a:t>Сутрин-Математика и Музика; след обяд-Физическа култура</a:t>
            </a:r>
          </a:p>
        </p:txBody>
      </p:sp>
      <p:sp>
        <p:nvSpPr>
          <p:cNvPr id="12" name="Текстово поле 11">
            <a:extLst>
              <a:ext uri="{FF2B5EF4-FFF2-40B4-BE49-F238E27FC236}">
                <a16:creationId xmlns:a16="http://schemas.microsoft.com/office/drawing/2014/main" id="{A4B5E731-DFC4-4A63-85A5-150C79A5AEE0}"/>
              </a:ext>
            </a:extLst>
          </p:cNvPr>
          <p:cNvSpPr txBox="1"/>
          <p:nvPr/>
        </p:nvSpPr>
        <p:spPr>
          <a:xfrm flipH="1">
            <a:off x="1726666" y="2433896"/>
            <a:ext cx="8849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dirty="0">
                <a:solidFill>
                  <a:srgbClr val="FF0000"/>
                </a:solidFill>
              </a:rPr>
              <a:t>ВТОРНИК: </a:t>
            </a:r>
            <a:r>
              <a:rPr lang="bg-BG" dirty="0"/>
              <a:t>Сутрин-Околен свят и Физическа култура; след обяд-Изобразително изкуство</a:t>
            </a:r>
          </a:p>
        </p:txBody>
      </p:sp>
      <p:sp>
        <p:nvSpPr>
          <p:cNvPr id="13" name="Текстово поле 12">
            <a:extLst>
              <a:ext uri="{FF2B5EF4-FFF2-40B4-BE49-F238E27FC236}">
                <a16:creationId xmlns:a16="http://schemas.microsoft.com/office/drawing/2014/main" id="{EB9FB68E-DAEB-4B7F-B94D-7CEAB3AEB320}"/>
              </a:ext>
            </a:extLst>
          </p:cNvPr>
          <p:cNvSpPr txBox="1"/>
          <p:nvPr/>
        </p:nvSpPr>
        <p:spPr>
          <a:xfrm>
            <a:off x="1726666" y="2836129"/>
            <a:ext cx="89413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dirty="0">
                <a:solidFill>
                  <a:srgbClr val="FF0000"/>
                </a:solidFill>
              </a:rPr>
              <a:t>СРЯДА: </a:t>
            </a:r>
            <a:r>
              <a:rPr lang="bg-BG" dirty="0"/>
              <a:t>Сутрин-Конструиране</a:t>
            </a:r>
            <a:r>
              <a:rPr lang="bg-BG" sz="1600" dirty="0"/>
              <a:t> и технологии и Музика; след обяд- Български език и литература</a:t>
            </a:r>
          </a:p>
        </p:txBody>
      </p:sp>
      <p:sp>
        <p:nvSpPr>
          <p:cNvPr id="14" name="Текстово поле 13">
            <a:extLst>
              <a:ext uri="{FF2B5EF4-FFF2-40B4-BE49-F238E27FC236}">
                <a16:creationId xmlns:a16="http://schemas.microsoft.com/office/drawing/2014/main" id="{AAABF3E4-95E6-43F6-A20C-E3A99076A7AE}"/>
              </a:ext>
            </a:extLst>
          </p:cNvPr>
          <p:cNvSpPr txBox="1"/>
          <p:nvPr/>
        </p:nvSpPr>
        <p:spPr>
          <a:xfrm>
            <a:off x="1726666" y="3238362"/>
            <a:ext cx="82809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dirty="0">
                <a:solidFill>
                  <a:srgbClr val="FF0000"/>
                </a:solidFill>
              </a:rPr>
              <a:t>ЧЕТВЪРТЪК: </a:t>
            </a:r>
            <a:r>
              <a:rPr lang="bg-BG" dirty="0"/>
              <a:t>Сутрин БЕЛ и Физическа култура; след обяд-Математика</a:t>
            </a:r>
          </a:p>
        </p:txBody>
      </p:sp>
      <p:sp>
        <p:nvSpPr>
          <p:cNvPr id="15" name="Текстово поле 14">
            <a:extLst>
              <a:ext uri="{FF2B5EF4-FFF2-40B4-BE49-F238E27FC236}">
                <a16:creationId xmlns:a16="http://schemas.microsoft.com/office/drawing/2014/main" id="{F2407718-0F17-4539-B3B5-87F6AE1C8949}"/>
              </a:ext>
            </a:extLst>
          </p:cNvPr>
          <p:cNvSpPr txBox="1"/>
          <p:nvPr/>
        </p:nvSpPr>
        <p:spPr>
          <a:xfrm>
            <a:off x="1726666" y="3652540"/>
            <a:ext cx="89413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dirty="0" err="1">
                <a:solidFill>
                  <a:srgbClr val="FF0000"/>
                </a:solidFill>
              </a:rPr>
              <a:t>ПЕТЪК:</a:t>
            </a:r>
            <a:r>
              <a:rPr lang="bg-BG" dirty="0" err="1"/>
              <a:t>Сутрин-Околен</a:t>
            </a:r>
            <a:r>
              <a:rPr lang="bg-BG" dirty="0"/>
              <a:t> сват и Изобразително изкуство; </a:t>
            </a:r>
            <a:r>
              <a:rPr lang="bg-BG" dirty="0" err="1"/>
              <a:t>следобяд</a:t>
            </a:r>
            <a:r>
              <a:rPr lang="bg-BG" dirty="0"/>
              <a:t>- Конструиране и технологии</a:t>
            </a:r>
          </a:p>
        </p:txBody>
      </p:sp>
      <p:sp>
        <p:nvSpPr>
          <p:cNvPr id="17" name="Правоъгълник 16">
            <a:extLst>
              <a:ext uri="{FF2B5EF4-FFF2-40B4-BE49-F238E27FC236}">
                <a16:creationId xmlns:a16="http://schemas.microsoft.com/office/drawing/2014/main" id="{ED2FE863-563C-4259-B146-C760FE90C425}"/>
              </a:ext>
            </a:extLst>
          </p:cNvPr>
          <p:cNvSpPr/>
          <p:nvPr/>
        </p:nvSpPr>
        <p:spPr>
          <a:xfrm>
            <a:off x="2103120" y="1510566"/>
            <a:ext cx="8096452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bg-BG" sz="24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н</a:t>
            </a:r>
            <a:r>
              <a:rPr lang="bg-BG" sz="24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а педагогическите ситуации за </a:t>
            </a:r>
            <a:r>
              <a:rPr lang="bg-BG" sz="2400" b="0" cap="none" spc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трета</a:t>
            </a:r>
            <a:r>
              <a:rPr lang="bg-BG" sz="24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възрастова група</a:t>
            </a:r>
          </a:p>
        </p:txBody>
      </p:sp>
      <p:sp>
        <p:nvSpPr>
          <p:cNvPr id="18" name="Правоъгълник 17">
            <a:extLst>
              <a:ext uri="{FF2B5EF4-FFF2-40B4-BE49-F238E27FC236}">
                <a16:creationId xmlns:a16="http://schemas.microsoft.com/office/drawing/2014/main" id="{5006294C-A9AF-45F8-85A3-41E383B172B7}"/>
              </a:ext>
            </a:extLst>
          </p:cNvPr>
          <p:cNvSpPr/>
          <p:nvPr/>
        </p:nvSpPr>
        <p:spPr>
          <a:xfrm>
            <a:off x="1737360" y="751840"/>
            <a:ext cx="8462211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bg-BG" sz="54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СЕДМИЧНА ПРОГРАМА</a:t>
            </a:r>
            <a:endParaRPr lang="bg-BG" sz="5400" b="1" cap="none" spc="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0331367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0FA5C1FE-D275-4110-97E9-7F76675FFB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5" name="Контейнер за съдържание 4">
            <a:extLst>
              <a:ext uri="{FF2B5EF4-FFF2-40B4-BE49-F238E27FC236}">
                <a16:creationId xmlns:a16="http://schemas.microsoft.com/office/drawing/2014/main" id="{93E6406B-1F7B-41FF-A8C3-5DF88989B96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</p:spPr>
      </p:pic>
      <p:sp>
        <p:nvSpPr>
          <p:cNvPr id="11" name="Текстово поле 10">
            <a:extLst>
              <a:ext uri="{FF2B5EF4-FFF2-40B4-BE49-F238E27FC236}">
                <a16:creationId xmlns:a16="http://schemas.microsoft.com/office/drawing/2014/main" id="{57D4E4E9-98B3-4F18-B3B2-2D295C9D4A5E}"/>
              </a:ext>
            </a:extLst>
          </p:cNvPr>
          <p:cNvSpPr txBox="1"/>
          <p:nvPr/>
        </p:nvSpPr>
        <p:spPr>
          <a:xfrm>
            <a:off x="1737360" y="1972230"/>
            <a:ext cx="89306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ПОНЕДЕЛНИК: </a:t>
            </a:r>
            <a:r>
              <a:rPr kumimoji="0" lang="bg-BG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Сутрин-Математика; след обяд-Физическа култура</a:t>
            </a:r>
          </a:p>
        </p:txBody>
      </p:sp>
      <p:sp>
        <p:nvSpPr>
          <p:cNvPr id="12" name="Текстово поле 11">
            <a:extLst>
              <a:ext uri="{FF2B5EF4-FFF2-40B4-BE49-F238E27FC236}">
                <a16:creationId xmlns:a16="http://schemas.microsoft.com/office/drawing/2014/main" id="{A4B5E731-DFC4-4A63-85A5-150C79A5AEE0}"/>
              </a:ext>
            </a:extLst>
          </p:cNvPr>
          <p:cNvSpPr txBox="1"/>
          <p:nvPr/>
        </p:nvSpPr>
        <p:spPr>
          <a:xfrm flipH="1">
            <a:off x="1726666" y="2433896"/>
            <a:ext cx="8849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ВТОРНИК: </a:t>
            </a:r>
            <a:r>
              <a:rPr kumimoji="0" lang="bg-BG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Сутрин-Околен свят и Физическа култура; след обяд-Изобразително изкуство</a:t>
            </a:r>
          </a:p>
        </p:txBody>
      </p:sp>
      <p:sp>
        <p:nvSpPr>
          <p:cNvPr id="13" name="Текстово поле 12">
            <a:extLst>
              <a:ext uri="{FF2B5EF4-FFF2-40B4-BE49-F238E27FC236}">
                <a16:creationId xmlns:a16="http://schemas.microsoft.com/office/drawing/2014/main" id="{EB9FB68E-DAEB-4B7F-B94D-7CEAB3AEB320}"/>
              </a:ext>
            </a:extLst>
          </p:cNvPr>
          <p:cNvSpPr txBox="1"/>
          <p:nvPr/>
        </p:nvSpPr>
        <p:spPr>
          <a:xfrm>
            <a:off x="1726666" y="2836129"/>
            <a:ext cx="89413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СРЯДА</a:t>
            </a:r>
            <a:r>
              <a:rPr kumimoji="0" lang="bg-BG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 </a:t>
            </a:r>
            <a:r>
              <a:rPr kumimoji="0" lang="bg-BG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Сутрин-Конструиране и технологии; след обяд- Български език и литература</a:t>
            </a:r>
          </a:p>
        </p:txBody>
      </p:sp>
      <p:sp>
        <p:nvSpPr>
          <p:cNvPr id="14" name="Текстово поле 13">
            <a:extLst>
              <a:ext uri="{FF2B5EF4-FFF2-40B4-BE49-F238E27FC236}">
                <a16:creationId xmlns:a16="http://schemas.microsoft.com/office/drawing/2014/main" id="{AAABF3E4-95E6-43F6-A20C-E3A99076A7AE}"/>
              </a:ext>
            </a:extLst>
          </p:cNvPr>
          <p:cNvSpPr txBox="1"/>
          <p:nvPr/>
        </p:nvSpPr>
        <p:spPr>
          <a:xfrm>
            <a:off x="1726666" y="3238362"/>
            <a:ext cx="82809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ЧЕТВЪРТЪК: </a:t>
            </a:r>
            <a:r>
              <a:rPr kumimoji="0" lang="bg-BG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Сутрин БЕЛ и Музика; след обяд-Физическа култура</a:t>
            </a:r>
          </a:p>
        </p:txBody>
      </p:sp>
      <p:sp>
        <p:nvSpPr>
          <p:cNvPr id="15" name="Текстово поле 14">
            <a:extLst>
              <a:ext uri="{FF2B5EF4-FFF2-40B4-BE49-F238E27FC236}">
                <a16:creationId xmlns:a16="http://schemas.microsoft.com/office/drawing/2014/main" id="{F2407718-0F17-4539-B3B5-87F6AE1C8949}"/>
              </a:ext>
            </a:extLst>
          </p:cNvPr>
          <p:cNvSpPr txBox="1"/>
          <p:nvPr/>
        </p:nvSpPr>
        <p:spPr>
          <a:xfrm>
            <a:off x="1726666" y="3652540"/>
            <a:ext cx="89413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ПЕТЪК: </a:t>
            </a:r>
            <a:r>
              <a:rPr kumimoji="0" lang="bg-BG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Сутрин-Околен сват и Музика; след обяд-Изобразително изкуство</a:t>
            </a:r>
          </a:p>
        </p:txBody>
      </p:sp>
      <p:sp>
        <p:nvSpPr>
          <p:cNvPr id="17" name="Правоъгълник 16">
            <a:extLst>
              <a:ext uri="{FF2B5EF4-FFF2-40B4-BE49-F238E27FC236}">
                <a16:creationId xmlns:a16="http://schemas.microsoft.com/office/drawing/2014/main" id="{ED2FE863-563C-4259-B146-C760FE90C425}"/>
              </a:ext>
            </a:extLst>
          </p:cNvPr>
          <p:cNvSpPr/>
          <p:nvPr/>
        </p:nvSpPr>
        <p:spPr>
          <a:xfrm>
            <a:off x="2103120" y="1510566"/>
            <a:ext cx="8096452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2400" b="0" i="0" u="none" strike="noStrike" kern="1200" cap="none" spc="0" normalizeH="0" baseline="0" noProof="0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на педагогическите ситуации за </a:t>
            </a:r>
            <a:r>
              <a:rPr kumimoji="0" lang="bg-BG" sz="24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втора</a:t>
            </a:r>
            <a:r>
              <a:rPr kumimoji="0" lang="bg-BG" sz="2400" b="0" i="0" u="none" strike="noStrike" kern="1200" cap="none" spc="0" normalizeH="0" baseline="0" noProof="0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възрастова група</a:t>
            </a:r>
          </a:p>
        </p:txBody>
      </p:sp>
      <p:sp>
        <p:nvSpPr>
          <p:cNvPr id="18" name="Правоъгълник 17">
            <a:extLst>
              <a:ext uri="{FF2B5EF4-FFF2-40B4-BE49-F238E27FC236}">
                <a16:creationId xmlns:a16="http://schemas.microsoft.com/office/drawing/2014/main" id="{5006294C-A9AF-45F8-85A3-41E383B172B7}"/>
              </a:ext>
            </a:extLst>
          </p:cNvPr>
          <p:cNvSpPr/>
          <p:nvPr/>
        </p:nvSpPr>
        <p:spPr>
          <a:xfrm>
            <a:off x="1818640" y="751840"/>
            <a:ext cx="8380931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5400" b="1" i="0" u="none" strike="noStrike" kern="1200" cap="none" spc="0" normalizeH="0" baseline="0" noProof="0" dirty="0">
                <a:ln w="12700">
                  <a:solidFill>
                    <a:srgbClr val="4472C4"/>
                  </a:solidFill>
                  <a:prstDash val="solid"/>
                </a:ln>
                <a:pattFill prst="pct50">
                  <a:fgClr>
                    <a:srgbClr val="4472C4"/>
                  </a:fgClr>
                  <a:bgClr>
                    <a:srgbClr val="4472C4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472C4"/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СЕДМИЧНА ПРОГРАМА</a:t>
            </a:r>
          </a:p>
        </p:txBody>
      </p:sp>
    </p:spTree>
    <p:extLst>
      <p:ext uri="{BB962C8B-B14F-4D97-AF65-F5344CB8AC3E}">
        <p14:creationId xmlns:p14="http://schemas.microsoft.com/office/powerpoint/2010/main" val="7219899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8C050F2A-9DF6-4387-8B8C-0FFA2C0EAE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9" name="Контейнер за съдържание 8">
            <a:extLst>
              <a:ext uri="{FF2B5EF4-FFF2-40B4-BE49-F238E27FC236}">
                <a16:creationId xmlns:a16="http://schemas.microsoft.com/office/drawing/2014/main" id="{B3C8082E-6705-44ED-A2A3-F3930CA885F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pic>
        <p:nvPicPr>
          <p:cNvPr id="11" name="Картина 10">
            <a:extLst>
              <a:ext uri="{FF2B5EF4-FFF2-40B4-BE49-F238E27FC236}">
                <a16:creationId xmlns:a16="http://schemas.microsoft.com/office/drawing/2014/main" id="{BE46690B-A977-4430-87CC-110C2FA04B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4400" y="863600"/>
            <a:ext cx="5323840" cy="3291841"/>
          </a:xfrm>
          <a:prstGeom prst="rect">
            <a:avLst/>
          </a:prstGeom>
        </p:spPr>
      </p:pic>
      <p:pic>
        <p:nvPicPr>
          <p:cNvPr id="12" name="Картина 11">
            <a:extLst>
              <a:ext uri="{FF2B5EF4-FFF2-40B4-BE49-F238E27FC236}">
                <a16:creationId xmlns:a16="http://schemas.microsoft.com/office/drawing/2014/main" id="{E69E4EBD-D876-4AA7-B276-F4D8E8884FE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35964" y="1213168"/>
            <a:ext cx="2688569" cy="2377646"/>
          </a:xfrm>
          <a:prstGeom prst="rect">
            <a:avLst/>
          </a:prstGeom>
        </p:spPr>
      </p:pic>
      <p:pic>
        <p:nvPicPr>
          <p:cNvPr id="13" name="Картина 12">
            <a:extLst>
              <a:ext uri="{FF2B5EF4-FFF2-40B4-BE49-F238E27FC236}">
                <a16:creationId xmlns:a16="http://schemas.microsoft.com/office/drawing/2014/main" id="{C02A886B-653E-408B-895F-63ABF6087A8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99547" y="1051354"/>
            <a:ext cx="2688569" cy="2377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06280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6D8BE848-F942-4116-B801-3B6BC05000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5" name="Контейнер за съдържание 4">
            <a:extLst>
              <a:ext uri="{FF2B5EF4-FFF2-40B4-BE49-F238E27FC236}">
                <a16:creationId xmlns:a16="http://schemas.microsoft.com/office/drawing/2014/main" id="{0B9709F7-D4E6-4170-9EBC-C59D5F71FDC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80860"/>
          </a:xfrm>
        </p:spPr>
      </p:pic>
      <p:pic>
        <p:nvPicPr>
          <p:cNvPr id="6" name="Картина 5">
            <a:extLst>
              <a:ext uri="{FF2B5EF4-FFF2-40B4-BE49-F238E27FC236}">
                <a16:creationId xmlns:a16="http://schemas.microsoft.com/office/drawing/2014/main" id="{7826228C-7521-4E61-ABDE-C194327BF2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7760" y="3729355"/>
            <a:ext cx="3810000" cy="2763520"/>
          </a:xfrm>
          <a:prstGeom prst="rect">
            <a:avLst/>
          </a:prstGeom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BFE39B1E-51DB-467F-9899-0AF6574692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6480" y="3729355"/>
            <a:ext cx="4145280" cy="27520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>
            <a:extLst>
              <a:ext uri="{FF2B5EF4-FFF2-40B4-BE49-F238E27FC236}">
                <a16:creationId xmlns:a16="http://schemas.microsoft.com/office/drawing/2014/main" id="{016A5463-74ED-46CD-9E1B-0131D6FC57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1200" y="2164080"/>
            <a:ext cx="3434080" cy="2174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авоъгълник 7">
            <a:extLst>
              <a:ext uri="{FF2B5EF4-FFF2-40B4-BE49-F238E27FC236}">
                <a16:creationId xmlns:a16="http://schemas.microsoft.com/office/drawing/2014/main" id="{2EEE5B86-5AB5-464F-9599-F49B5F41D4BA}"/>
              </a:ext>
            </a:extLst>
          </p:cNvPr>
          <p:cNvSpPr/>
          <p:nvPr/>
        </p:nvSpPr>
        <p:spPr>
          <a:xfrm>
            <a:off x="0" y="1429407"/>
            <a:ext cx="121920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bg-BG" sz="3200" b="0" cap="none" spc="0" dirty="0">
                <a:ln w="0"/>
                <a:solidFill>
                  <a:schemeClr val="accent4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Така започна нашата приказка</a:t>
            </a:r>
          </a:p>
          <a:p>
            <a:pPr algn="ctr"/>
            <a:r>
              <a:rPr lang="bg-BG" sz="3200" dirty="0">
                <a:ln w="0"/>
                <a:solidFill>
                  <a:schemeClr val="accent4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н</a:t>
            </a:r>
            <a:r>
              <a:rPr lang="bg-BG" sz="3200" b="0" cap="none" spc="0" dirty="0">
                <a:ln w="0"/>
                <a:solidFill>
                  <a:schemeClr val="accent4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а 15.09.2021 г. за малките зайчета и приказното им царство в детска градина „Еделвайс“</a:t>
            </a:r>
          </a:p>
        </p:txBody>
      </p:sp>
      <p:pic>
        <p:nvPicPr>
          <p:cNvPr id="12" name="Picture 6" descr="dg151 – dg151">
            <a:extLst>
              <a:ext uri="{FF2B5EF4-FFF2-40B4-BE49-F238E27FC236}">
                <a16:creationId xmlns:a16="http://schemas.microsoft.com/office/drawing/2014/main" id="{A9900CA9-1250-41C7-8C46-DADC6C20C9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4492" y="4338320"/>
            <a:ext cx="2687495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41640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CFE74AC5-8DF6-4781-958D-7783F44FE6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5" name="Контейнер за съдържание 4">
            <a:extLst>
              <a:ext uri="{FF2B5EF4-FFF2-40B4-BE49-F238E27FC236}">
                <a16:creationId xmlns:a16="http://schemas.microsoft.com/office/drawing/2014/main" id="{AADDA75D-CA87-4BD0-85C5-E35330466D8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8" name="Правоъгълник 7">
            <a:extLst>
              <a:ext uri="{FF2B5EF4-FFF2-40B4-BE49-F238E27FC236}">
                <a16:creationId xmlns:a16="http://schemas.microsoft.com/office/drawing/2014/main" id="{6E6CAB31-265B-45BB-8826-DC3719902BFC}"/>
              </a:ext>
            </a:extLst>
          </p:cNvPr>
          <p:cNvSpPr/>
          <p:nvPr/>
        </p:nvSpPr>
        <p:spPr>
          <a:xfrm>
            <a:off x="2225041" y="1239520"/>
            <a:ext cx="7176868" cy="449353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5400" b="0" i="0" u="none" strike="noStrike" kern="1200" cap="none" spc="0" normalizeH="0" baseline="0" noProof="0" dirty="0">
                <a:ln w="0"/>
                <a:solidFill>
                  <a:srgbClr val="70AD47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Добре дошли при нас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3200" b="1" i="0" u="none" strike="noStrike" kern="1200" cap="none" spc="0" normalizeH="0" baseline="0" noProof="0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Здравейте мили деца и родители на група „Зайче“!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1800" b="0" i="0" u="none" strike="noStrike" kern="1200" cap="none" spc="0" normalizeH="0" baseline="0" noProof="0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Започва новата 2021/2022 г. за нашите възпитаници.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2400" b="0" i="0" u="none" strike="noStrike" kern="1200" cap="none" spc="0" normalizeH="0" baseline="0" noProof="0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  </a:t>
            </a:r>
            <a:r>
              <a:rPr kumimoji="0" lang="bg-BG" sz="2400" b="1" i="0" u="none" strike="noStrike" kern="1200" cap="none" spc="0" normalizeH="0" baseline="0" noProof="0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Нашата цел е </a:t>
            </a:r>
            <a:r>
              <a:rPr kumimoji="0" lang="bg-BG" sz="1800" b="1" i="0" u="none" strike="noStrike" kern="1200" cap="none" spc="0" normalizeH="0" baseline="0" noProof="0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създаването на един пълноценен детски колектив, удовлетворяващ максимално социалните потребности на детето от общуване, позволяващи му да намери своето място в обществото; съдействие за оптимално развитие на неговите познавателни интереси; на неговата самостоятелност и творческа активност. За успешното реализиране на така поставената цел, разчитаме на родителите, наши партньори във възпитанието на детето. </a:t>
            </a:r>
            <a:endParaRPr kumimoji="0" lang="bg-BG" sz="1800" b="0" i="0" u="none" strike="noStrike" kern="1200" cap="none" spc="0" normalizeH="0" baseline="0" noProof="0" dirty="0">
              <a:ln w="0"/>
              <a:solidFill>
                <a:srgbClr val="4472C4">
                  <a:lumMod val="75000"/>
                </a:srgb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97082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529A5DE4-CA82-4F34-B0CB-32691FCB2D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5" name="Контейнер за съдържание 4">
            <a:extLst>
              <a:ext uri="{FF2B5EF4-FFF2-40B4-BE49-F238E27FC236}">
                <a16:creationId xmlns:a16="http://schemas.microsoft.com/office/drawing/2014/main" id="{6D9AEA5A-980C-4623-81D2-676B9957A81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1280"/>
            <a:ext cx="12192000" cy="6858000"/>
          </a:xfrm>
        </p:spPr>
      </p:pic>
      <p:sp>
        <p:nvSpPr>
          <p:cNvPr id="9" name="Правоъгълник 8">
            <a:extLst>
              <a:ext uri="{FF2B5EF4-FFF2-40B4-BE49-F238E27FC236}">
                <a16:creationId xmlns:a16="http://schemas.microsoft.com/office/drawing/2014/main" id="{F78F88E4-8C48-43C1-B167-3A302B20D845}"/>
              </a:ext>
            </a:extLst>
          </p:cNvPr>
          <p:cNvSpPr/>
          <p:nvPr/>
        </p:nvSpPr>
        <p:spPr>
          <a:xfrm>
            <a:off x="3860800" y="1584960"/>
            <a:ext cx="4410093" cy="147732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bg-BG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Група „Зайче“</a:t>
            </a:r>
          </a:p>
          <a:p>
            <a:pPr algn="ctr"/>
            <a:endParaRPr lang="bg-BG" sz="36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10" name="Правоъгълник 9">
            <a:extLst>
              <a:ext uri="{FF2B5EF4-FFF2-40B4-BE49-F238E27FC236}">
                <a16:creationId xmlns:a16="http://schemas.microsoft.com/office/drawing/2014/main" id="{C0A477D8-465E-4A24-BD02-741321C9FF6A}"/>
              </a:ext>
            </a:extLst>
          </p:cNvPr>
          <p:cNvSpPr/>
          <p:nvPr/>
        </p:nvSpPr>
        <p:spPr>
          <a:xfrm>
            <a:off x="1412240" y="1483361"/>
            <a:ext cx="9570720" cy="412420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bg-BG" sz="5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</a:p>
          <a:p>
            <a:pPr algn="ctr"/>
            <a:endParaRPr lang="bg-BG" sz="3600" b="1" u="sng" dirty="0">
              <a:ln w="13462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  <a:p>
            <a:pPr algn="ctr"/>
            <a:r>
              <a:rPr lang="bg-BG" sz="3600" b="1" u="sng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Педагогически персонал:</a:t>
            </a:r>
          </a:p>
          <a:p>
            <a:pPr algn="ctr"/>
            <a:r>
              <a:rPr lang="bg-BG" sz="36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Валентина Стоянова-старши учител</a:t>
            </a:r>
          </a:p>
          <a:p>
            <a:pPr algn="ctr"/>
            <a:r>
              <a:rPr lang="bg-BG" sz="36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Десислава Димитрова-старши учител</a:t>
            </a:r>
          </a:p>
          <a:p>
            <a:pPr algn="ctr"/>
            <a:endParaRPr lang="bg-BG" sz="36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  <a:p>
            <a:pPr algn="ctr"/>
            <a:r>
              <a:rPr lang="bg-BG" sz="2800" b="1" u="sng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Помощник-възпитател</a:t>
            </a:r>
            <a:r>
              <a:rPr lang="bg-BG" sz="28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-Нели </a:t>
            </a:r>
            <a:r>
              <a:rPr lang="bg-BG" sz="28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Доневска</a:t>
            </a:r>
            <a:endParaRPr lang="bg-BG" sz="28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pic>
        <p:nvPicPr>
          <p:cNvPr id="11" name="Картина 10">
            <a:extLst>
              <a:ext uri="{FF2B5EF4-FFF2-40B4-BE49-F238E27FC236}">
                <a16:creationId xmlns:a16="http://schemas.microsoft.com/office/drawing/2014/main" id="{4EB4A66F-F9C8-445E-9284-7BD1595C63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03431" y="3880811"/>
            <a:ext cx="2688569" cy="2377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48845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46A6D22D-7482-43A7-B5A0-B052824D2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5" name="Контейнер за съдържание 4">
            <a:extLst>
              <a:ext uri="{FF2B5EF4-FFF2-40B4-BE49-F238E27FC236}">
                <a16:creationId xmlns:a16="http://schemas.microsoft.com/office/drawing/2014/main" id="{1A2CDC5E-E67F-48D6-8000-04340841008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6" name="Правоъгълник 5">
            <a:extLst>
              <a:ext uri="{FF2B5EF4-FFF2-40B4-BE49-F238E27FC236}">
                <a16:creationId xmlns:a16="http://schemas.microsoft.com/office/drawing/2014/main" id="{BA140A09-D57E-4560-ACAC-A82CE3CB7A69}"/>
              </a:ext>
            </a:extLst>
          </p:cNvPr>
          <p:cNvSpPr/>
          <p:nvPr/>
        </p:nvSpPr>
        <p:spPr>
          <a:xfrm>
            <a:off x="1483360" y="1544320"/>
            <a:ext cx="8502015" cy="39703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g-BG" sz="3600" b="1" cap="none" spc="0" dirty="0">
                <a:ln/>
                <a:solidFill>
                  <a:srgbClr val="FF0000"/>
                </a:solidFill>
                <a:effectLst/>
              </a:rPr>
              <a:t>Образование на педагогическия екип:</a:t>
            </a:r>
            <a:endParaRPr lang="bg-BG" sz="3600" b="1" dirty="0">
              <a:ln/>
              <a:solidFill>
                <a:schemeClr val="accent4"/>
              </a:solidFill>
            </a:endParaRPr>
          </a:p>
          <a:p>
            <a:pPr algn="ctr"/>
            <a:r>
              <a:rPr lang="bg-BG" sz="2400" b="1" cap="none" spc="0" dirty="0">
                <a:ln/>
                <a:solidFill>
                  <a:schemeClr val="accent4"/>
                </a:solidFill>
                <a:effectLst/>
              </a:rPr>
              <a:t>Валентина Стоянова – старши учител, магистър, специалност: „Предучилищна педагогика“</a:t>
            </a:r>
          </a:p>
          <a:p>
            <a:pPr marL="342900" indent="-342900" algn="ctr">
              <a:buFontTx/>
              <a:buChar char="-"/>
            </a:pPr>
            <a:r>
              <a:rPr lang="bg-BG" sz="2400" b="1" dirty="0">
                <a:ln/>
                <a:solidFill>
                  <a:schemeClr val="accent4"/>
                </a:solidFill>
              </a:rPr>
              <a:t>3 ПКС</a:t>
            </a:r>
          </a:p>
          <a:p>
            <a:pPr marL="342900" indent="-342900" algn="ctr">
              <a:buFontTx/>
              <a:buChar char="-"/>
            </a:pPr>
            <a:r>
              <a:rPr lang="bg-BG" sz="2400" b="1" cap="none" spc="0" dirty="0">
                <a:ln/>
                <a:solidFill>
                  <a:schemeClr val="accent4"/>
                </a:solidFill>
                <a:effectLst/>
              </a:rPr>
              <a:t>2 ПКС в процес на завършване.</a:t>
            </a:r>
          </a:p>
          <a:p>
            <a:pPr marL="342900" indent="-342900" algn="ctr">
              <a:buFontTx/>
              <a:buChar char="-"/>
            </a:pPr>
            <a:endParaRPr lang="bg-BG" sz="2400" b="1" dirty="0">
              <a:ln/>
              <a:solidFill>
                <a:schemeClr val="accent4"/>
              </a:solidFill>
            </a:endParaRPr>
          </a:p>
          <a:p>
            <a:pPr marL="342900" indent="-342900" algn="ctr">
              <a:buFontTx/>
              <a:buChar char="-"/>
            </a:pPr>
            <a:r>
              <a:rPr lang="bg-BG" sz="2400" b="1" cap="none" spc="0" dirty="0">
                <a:ln/>
                <a:solidFill>
                  <a:schemeClr val="accent4"/>
                </a:solidFill>
                <a:effectLst/>
              </a:rPr>
              <a:t>Десислава Димитрова – старши учител, магистър, специалност ПНУП</a:t>
            </a:r>
          </a:p>
          <a:p>
            <a:pPr marL="342900" indent="-342900" algn="ctr">
              <a:buFontTx/>
              <a:buChar char="-"/>
            </a:pPr>
            <a:r>
              <a:rPr lang="bg-BG" sz="2400" b="1" dirty="0">
                <a:ln/>
                <a:solidFill>
                  <a:schemeClr val="accent4"/>
                </a:solidFill>
              </a:rPr>
              <a:t>-3 ПКС</a:t>
            </a:r>
          </a:p>
          <a:p>
            <a:pPr marL="342900" indent="-342900" algn="ctr">
              <a:buFontTx/>
              <a:buChar char="-"/>
            </a:pPr>
            <a:r>
              <a:rPr lang="bg-BG" sz="2400" b="1" cap="none" spc="0" dirty="0">
                <a:ln/>
                <a:solidFill>
                  <a:schemeClr val="accent4"/>
                </a:solidFill>
                <a:effectLst/>
              </a:rPr>
              <a:t>2 ПКС в процес на завършване.</a:t>
            </a:r>
          </a:p>
        </p:txBody>
      </p:sp>
      <p:pic>
        <p:nvPicPr>
          <p:cNvPr id="3074" name="Picture 2" descr="Може да бъде изображение с 1 човек">
            <a:extLst>
              <a:ext uri="{FF2B5EF4-FFF2-40B4-BE49-F238E27FC236}">
                <a16:creationId xmlns:a16="http://schemas.microsoft.com/office/drawing/2014/main" id="{97BF9803-C40E-43A4-B2C2-654D766F38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8777" y="4307839"/>
            <a:ext cx="1986598" cy="15036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Картина 6">
            <a:extLst>
              <a:ext uri="{FF2B5EF4-FFF2-40B4-BE49-F238E27FC236}">
                <a16:creationId xmlns:a16="http://schemas.microsoft.com/office/drawing/2014/main" id="{3A5203A9-3BA9-44AD-9EDF-1727D624D0D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83360" y="2448560"/>
            <a:ext cx="1635760" cy="1154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15608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D35353AC-45C9-4802-8D4F-EF35B94AD5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5" name="Контейнер за съдържание 4">
            <a:extLst>
              <a:ext uri="{FF2B5EF4-FFF2-40B4-BE49-F238E27FC236}">
                <a16:creationId xmlns:a16="http://schemas.microsoft.com/office/drawing/2014/main" id="{CB1ADB54-3473-4B26-BDF3-DAE63A5976F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6858000"/>
          </a:xfrm>
        </p:spPr>
      </p:pic>
      <p:sp>
        <p:nvSpPr>
          <p:cNvPr id="9" name="Правоъгълник 8">
            <a:extLst>
              <a:ext uri="{FF2B5EF4-FFF2-40B4-BE49-F238E27FC236}">
                <a16:creationId xmlns:a16="http://schemas.microsoft.com/office/drawing/2014/main" id="{824C7866-0F78-44C6-A06A-55AA4ADCBBF9}"/>
              </a:ext>
            </a:extLst>
          </p:cNvPr>
          <p:cNvSpPr/>
          <p:nvPr/>
        </p:nvSpPr>
        <p:spPr>
          <a:xfrm>
            <a:off x="2397760" y="2428240"/>
            <a:ext cx="7203440" cy="276998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bg-BG" sz="54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Добре дошли при нас!</a:t>
            </a:r>
          </a:p>
          <a:p>
            <a:pPr algn="ctr"/>
            <a:r>
              <a:rPr lang="bg-BG" sz="24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Ние – екипът на група „Зайче“ вярваме, че всяко дете  може да успее и концентрираме внимание върху силните страни на детето!</a:t>
            </a:r>
          </a:p>
          <a:p>
            <a:pPr algn="ctr"/>
            <a:r>
              <a:rPr lang="bg-BG" sz="24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    Уважаваме уникалността и потенциала на всяко дете и ценим индивидуалните му усилия.</a:t>
            </a:r>
          </a:p>
        </p:txBody>
      </p:sp>
      <p:pic>
        <p:nvPicPr>
          <p:cNvPr id="10" name="Картина 9">
            <a:extLst>
              <a:ext uri="{FF2B5EF4-FFF2-40B4-BE49-F238E27FC236}">
                <a16:creationId xmlns:a16="http://schemas.microsoft.com/office/drawing/2014/main" id="{E8297E88-ED38-4DDD-9C9A-5CD26A4F82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76835" y="5120640"/>
            <a:ext cx="2688569" cy="17373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2850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75E9FA29-0DEE-4A19-8EEE-29EBEDFE80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5" name="Контейнер за съдържание 4">
            <a:extLst>
              <a:ext uri="{FF2B5EF4-FFF2-40B4-BE49-F238E27FC236}">
                <a16:creationId xmlns:a16="http://schemas.microsoft.com/office/drawing/2014/main" id="{8E9936BE-4A8A-4187-83E9-0204282BAFD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746240"/>
          </a:xfrm>
        </p:spPr>
      </p:pic>
      <p:sp>
        <p:nvSpPr>
          <p:cNvPr id="9" name="Правоъгълник 8">
            <a:extLst>
              <a:ext uri="{FF2B5EF4-FFF2-40B4-BE49-F238E27FC236}">
                <a16:creationId xmlns:a16="http://schemas.microsoft.com/office/drawing/2014/main" id="{A045A50E-A752-49CD-93BE-E886D7104834}"/>
              </a:ext>
            </a:extLst>
          </p:cNvPr>
          <p:cNvSpPr/>
          <p:nvPr/>
        </p:nvSpPr>
        <p:spPr>
          <a:xfrm>
            <a:off x="1503336" y="894081"/>
            <a:ext cx="8717796" cy="39703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bg-BG" sz="3600" b="0" cap="none" spc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Добре дошли при нас!</a:t>
            </a:r>
          </a:p>
          <a:p>
            <a:pPr algn="ctr"/>
            <a:r>
              <a:rPr lang="bg-BG" sz="2400" b="0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Нашите </a:t>
            </a:r>
            <a:r>
              <a:rPr lang="bg-BG" sz="24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27 зайчета от първа, втора и трета група започват да играят в необятния дворец на мечтите и царството на игрите. Но докато играем, всичко трябва да узнаем.</a:t>
            </a:r>
          </a:p>
          <a:p>
            <a:pPr algn="ctr"/>
            <a:r>
              <a:rPr lang="bg-BG" sz="24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  </a:t>
            </a:r>
            <a:r>
              <a:rPr lang="ru-RU" sz="24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"</a:t>
            </a:r>
            <a:r>
              <a:rPr lang="ru-RU" sz="24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Обучението</a:t>
            </a:r>
            <a:r>
              <a:rPr lang="ru-RU" sz="24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на </a:t>
            </a:r>
            <a:r>
              <a:rPr lang="ru-RU" sz="24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децата</a:t>
            </a:r>
            <a:r>
              <a:rPr lang="ru-RU" sz="24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в гр. "</a:t>
            </a:r>
            <a:r>
              <a:rPr lang="ru-RU" sz="24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Зайче</a:t>
            </a:r>
            <a:r>
              <a:rPr lang="ru-RU" sz="24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" се </a:t>
            </a:r>
            <a:r>
              <a:rPr lang="ru-RU" sz="24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извършва</a:t>
            </a:r>
            <a:r>
              <a:rPr lang="ru-RU" sz="24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по </a:t>
            </a:r>
            <a:r>
              <a:rPr lang="ru-RU" sz="24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програмна</a:t>
            </a:r>
            <a:r>
              <a:rPr lang="ru-RU" sz="24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система на ДГ "</a:t>
            </a:r>
            <a:r>
              <a:rPr lang="ru-RU" sz="24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Еделвайс</a:t>
            </a:r>
            <a:r>
              <a:rPr lang="ru-RU" sz="24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". </a:t>
            </a:r>
          </a:p>
          <a:p>
            <a:pPr algn="ctr"/>
            <a:r>
              <a:rPr lang="ru-RU" sz="24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В </a:t>
            </a:r>
            <a:r>
              <a:rPr lang="ru-RU" sz="24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педагогическите</a:t>
            </a:r>
            <a:r>
              <a:rPr lang="ru-RU" sz="24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ситуации /III </a:t>
            </a:r>
            <a:r>
              <a:rPr lang="ru-RU" sz="24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равнище</a:t>
            </a:r>
            <a:r>
              <a:rPr lang="ru-RU" sz="24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/ </a:t>
            </a:r>
            <a:r>
              <a:rPr lang="ru-RU" sz="24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като</a:t>
            </a:r>
            <a:r>
              <a:rPr lang="ru-RU" sz="24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ru-RU" sz="24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помощно</a:t>
            </a:r>
            <a:r>
              <a:rPr lang="ru-RU" sz="24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средство се </a:t>
            </a:r>
            <a:r>
              <a:rPr lang="ru-RU" sz="24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използват</a:t>
            </a:r>
            <a:r>
              <a:rPr lang="ru-RU" sz="24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ru-RU" sz="24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познавателни</a:t>
            </a:r>
            <a:r>
              <a:rPr lang="ru-RU" sz="24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книжки "</a:t>
            </a:r>
            <a:r>
              <a:rPr lang="ru-RU" sz="24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Ръка</a:t>
            </a:r>
            <a:r>
              <a:rPr lang="ru-RU" sz="24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за </a:t>
            </a:r>
            <a:r>
              <a:rPr lang="ru-RU" sz="24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ръка</a:t>
            </a:r>
            <a:r>
              <a:rPr lang="ru-RU" sz="24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" на </a:t>
            </a:r>
            <a:r>
              <a:rPr lang="ru-RU" sz="24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издателство</a:t>
            </a:r>
            <a:r>
              <a:rPr lang="ru-RU" sz="24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"Просвета".</a:t>
            </a:r>
          </a:p>
          <a:p>
            <a:pPr algn="ctr"/>
            <a:endParaRPr lang="bg-BG" sz="24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10" name="Картина 9">
            <a:extLst>
              <a:ext uri="{FF2B5EF4-FFF2-40B4-BE49-F238E27FC236}">
                <a16:creationId xmlns:a16="http://schemas.microsoft.com/office/drawing/2014/main" id="{2378C7FD-2C03-4E4D-9F38-BEC03174B8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38640" y="745808"/>
            <a:ext cx="1956758" cy="1889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07286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EBD844C6-E060-472C-AD7E-26A5B6D2A2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5" name="Контейнер за съдържание 4">
            <a:extLst>
              <a:ext uri="{FF2B5EF4-FFF2-40B4-BE49-F238E27FC236}">
                <a16:creationId xmlns:a16="http://schemas.microsoft.com/office/drawing/2014/main" id="{699A1268-583F-4E0E-84EE-06B0E433C1D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1120"/>
            <a:ext cx="12192000" cy="6858000"/>
          </a:xfrm>
        </p:spPr>
      </p:pic>
      <p:sp>
        <p:nvSpPr>
          <p:cNvPr id="3" name="Правоъгълник 2">
            <a:extLst>
              <a:ext uri="{FF2B5EF4-FFF2-40B4-BE49-F238E27FC236}">
                <a16:creationId xmlns:a16="http://schemas.microsoft.com/office/drawing/2014/main" id="{09BBC325-3E79-42AF-9CF7-40863B56E976}"/>
              </a:ext>
            </a:extLst>
          </p:cNvPr>
          <p:cNvSpPr/>
          <p:nvPr/>
        </p:nvSpPr>
        <p:spPr>
          <a:xfrm>
            <a:off x="2743200" y="2600960"/>
            <a:ext cx="6329680" cy="286232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bg-BG" sz="36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Випуск 2021-2022 г.</a:t>
            </a:r>
          </a:p>
          <a:p>
            <a:pPr algn="ctr"/>
            <a:r>
              <a:rPr lang="bg-BG" sz="24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Група „Зайче“ </a:t>
            </a:r>
            <a:r>
              <a:rPr lang="bg-BG" sz="24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, започва да функционира с набор 2015 г. едно момиче; 2016 г. са 5 деца -  три момчета и две момичета; 19 деца са родени през 2017 г. - 11 момчета и 8 момичета и през 2018 г. са родени две деца, едно момиче и едно момче.</a:t>
            </a:r>
            <a:endParaRPr lang="bg-BG" sz="24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8919414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1D77B3B7-6F75-41C1-B7F1-7A4C89305F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4" name="Контейнер за съдържание 3">
            <a:extLst>
              <a:ext uri="{FF2B5EF4-FFF2-40B4-BE49-F238E27FC236}">
                <a16:creationId xmlns:a16="http://schemas.microsoft.com/office/drawing/2014/main" id="{8644053C-4EBE-4241-AB0A-4FE8E1E1D1D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12900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на Office">
  <a:themeElements>
    <a:clrScheme name="О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133</TotalTime>
  <Words>533</Words>
  <Application>Microsoft Office PowerPoint</Application>
  <PresentationFormat>Widescreen</PresentationFormat>
  <Paragraphs>63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Тема на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на PowerPoint</dc:title>
  <dc:creator>Walentina</dc:creator>
  <cp:lastModifiedBy>kiril@1001s.net</cp:lastModifiedBy>
  <cp:revision>2</cp:revision>
  <dcterms:created xsi:type="dcterms:W3CDTF">2021-09-25T09:33:25Z</dcterms:created>
  <dcterms:modified xsi:type="dcterms:W3CDTF">2022-09-19T15:35:32Z</dcterms:modified>
</cp:coreProperties>
</file>