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68" r:id="rId4"/>
    <p:sldId id="275" r:id="rId5"/>
    <p:sldId id="271" r:id="rId6"/>
    <p:sldId id="270" r:id="rId7"/>
    <p:sldId id="276" r:id="rId8"/>
    <p:sldId id="277" r:id="rId9"/>
    <p:sldId id="278" r:id="rId10"/>
    <p:sldId id="279" r:id="rId11"/>
    <p:sldId id="280" r:id="rId12"/>
    <p:sldId id="281" r:id="rId13"/>
    <p:sldId id="282" r:id="rId14"/>
    <p:sldId id="283" r:id="rId15"/>
    <p:sldId id="284" r:id="rId16"/>
    <p:sldId id="285" r:id="rId17"/>
    <p:sldId id="286" r:id="rId1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A1D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367" autoAdjust="0"/>
    <p:restoredTop sz="94660"/>
  </p:normalViewPr>
  <p:slideViewPr>
    <p:cSldViewPr>
      <p:cViewPr>
        <p:scale>
          <a:sx n="60" d="100"/>
          <a:sy n="60" d="100"/>
        </p:scale>
        <p:origin x="-1500" y="-2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B27AA1-65E1-486A-9C91-E890F014AFBC}" type="datetimeFigureOut">
              <a:rPr lang="en-US"/>
              <a:pPr>
                <a:defRPr/>
              </a:pPr>
              <a:t>11/22/2015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AC65F3-9EBE-4A00-B14C-56C2D4CD34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458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C0759C-A26B-4C58-B969-D9CF219BA513}" type="datetimeFigureOut">
              <a:rPr lang="en-US"/>
              <a:pPr>
                <a:defRPr/>
              </a:pPr>
              <a:t>11/22/2015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12C83-B73C-4F89-8D41-630A63F3F4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397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C9B792-78CB-4548-ACF6-BDB25A3C9574}" type="datetimeFigureOut">
              <a:rPr lang="en-US"/>
              <a:pPr>
                <a:defRPr/>
              </a:pPr>
              <a:t>11/22/2015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0AE3B8-69BF-420F-AEEA-F5C11C42E6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636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EA579-335E-4959-B628-5D714689498B}" type="datetimeFigureOut">
              <a:rPr lang="en-US"/>
              <a:pPr>
                <a:defRPr/>
              </a:pPr>
              <a:t>11/22/2015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D4972D-8067-484B-89EA-76E5004FEE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310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BDF710-CE0A-427B-B9DA-0EA33E08E165}" type="datetimeFigureOut">
              <a:rPr lang="en-US"/>
              <a:pPr>
                <a:defRPr/>
              </a:pPr>
              <a:t>11/22/2015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7D690D-3F89-47C1-86C6-BAB7B3EB69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962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63AA57-0688-4BD1-B206-6782AF126077}" type="datetimeFigureOut">
              <a:rPr lang="en-US"/>
              <a:pPr>
                <a:defRPr/>
              </a:pPr>
              <a:t>11/22/2015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84BB56-C31D-4303-AE9E-4667ABDD49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1501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95066-1AB8-43A1-85A2-48ED94709840}" type="datetimeFigureOut">
              <a:rPr lang="en-US"/>
              <a:pPr>
                <a:defRPr/>
              </a:pPr>
              <a:t>11/22/2015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3311C3-CE1C-4D4A-BD92-5481743ABD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282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93D7BC-7273-4245-AE32-C7850DC2920D}" type="datetimeFigureOut">
              <a:rPr lang="en-US"/>
              <a:pPr>
                <a:defRPr/>
              </a:pPr>
              <a:t>11/22/2015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B890F1-8228-4BAB-A92C-8F1A42075C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807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47D1BE-7F5E-488A-8725-8F249289C9CE}" type="datetimeFigureOut">
              <a:rPr lang="en-US"/>
              <a:pPr>
                <a:defRPr/>
              </a:pPr>
              <a:t>11/22/2015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B53626-571F-41F5-B99F-B26A5D862A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980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217ED0-53F9-45E7-BF74-75847B50309C}" type="datetimeFigureOut">
              <a:rPr lang="en-US"/>
              <a:pPr>
                <a:defRPr/>
              </a:pPr>
              <a:t>11/22/2015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863C4F-2532-4F6B-B6DE-7E0863FA4D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096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FEF816-5B4E-4F7A-93CA-501E95FF40BF}" type="datetimeFigureOut">
              <a:rPr lang="en-US"/>
              <a:pPr>
                <a:defRPr/>
              </a:pPr>
              <a:t>11/22/2015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7D6524-3773-4557-90A3-3094434CFA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52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15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C35FEFC-BF9A-4E11-A515-47466219F5B0}" type="datetimeFigureOut">
              <a:rPr lang="en-US"/>
              <a:pPr>
                <a:defRPr/>
              </a:pPr>
              <a:t>11/22/2015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882A274-4D34-4791-A51E-8ADEADD2F7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5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616024" y="1916832"/>
            <a:ext cx="7772400" cy="1470025"/>
          </a:xfrm>
          <a:prstGeom prst="rect">
            <a:avLst/>
          </a:prstGeom>
          <a:ln>
            <a:noFill/>
          </a:ln>
          <a:effectLst>
            <a:glow rad="533400">
              <a:schemeClr val="accent1">
                <a:alpha val="34000"/>
              </a:schemeClr>
            </a:glow>
            <a:softEdge rad="0"/>
          </a:effectLst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bg-BG" sz="66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ОДЗ  </a:t>
            </a:r>
          </a:p>
          <a:p>
            <a:pPr fontAlgn="auto">
              <a:spcAft>
                <a:spcPts val="0"/>
              </a:spcAft>
              <a:defRPr/>
            </a:pPr>
            <a:r>
              <a:rPr lang="bg-BG" sz="66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„ Е Д Е Л В А Й С ”</a:t>
            </a:r>
            <a:endParaRPr lang="en-US" sz="6600" dirty="0" smtClean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Content Placeholder 6"/>
          <p:cNvSpPr txBox="1">
            <a:spLocks/>
          </p:cNvSpPr>
          <p:nvPr/>
        </p:nvSpPr>
        <p:spPr bwMode="auto">
          <a:xfrm>
            <a:off x="6351588" y="6196013"/>
            <a:ext cx="2592387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buFont typeface="Arial" charset="0"/>
              <a:buNone/>
            </a:pPr>
            <a:r>
              <a:rPr lang="bg-BG" altLang="en-US" sz="1800" b="1">
                <a:solidFill>
                  <a:srgbClr val="002060"/>
                </a:solidFill>
                <a:latin typeface="Comic Sans MS" pitchFamily="66" charset="0"/>
              </a:rPr>
              <a:t>ноември 2015</a:t>
            </a:r>
            <a:endParaRPr lang="en-US" altLang="en-US" sz="1800" b="1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3" name="Richard Klaiderman - Richard Clayderman ... - Vbox7.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5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6718636"/>
            <a:ext cx="152400" cy="152400"/>
          </a:xfrm>
          <a:prstGeom prst="rect">
            <a:avLst/>
          </a:prstGeom>
          <a:noFill/>
          <a:effectLst>
            <a:outerShdw dist="50800" sx="1000" sy="1000" algn="ctr" rotWithShape="0">
              <a:srgbClr val="000000">
                <a:alpha val="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7170" numSld="17">
                <p:cTn id="16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5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82550" y="5229225"/>
            <a:ext cx="9226550" cy="1622425"/>
          </a:xfrm>
          <a:prstGeom prst="rect">
            <a:avLst/>
          </a:prstGeom>
          <a:solidFill>
            <a:schemeClr val="accent5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82550" y="-26988"/>
            <a:ext cx="9263063" cy="1295401"/>
          </a:xfrm>
          <a:prstGeom prst="rect">
            <a:avLst/>
          </a:prstGeom>
          <a:solidFill>
            <a:schemeClr val="accent5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87313" y="115888"/>
            <a:ext cx="8948737" cy="1009650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altLang="en-US" sz="2400" smtClean="0">
                <a:solidFill>
                  <a:srgbClr val="002060"/>
                </a:solidFill>
                <a:latin typeface="Comic Sans MS" pitchFamily="66" charset="0"/>
              </a:rPr>
              <a:t>В края на месец май най-малките възпитаници на ОДЗ „Еделвайс” показаха таланта си на танцьори и артисти.</a:t>
            </a:r>
            <a:endParaRPr lang="en-US" altLang="en-US" sz="240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4" name="Content Placeholder 6"/>
          <p:cNvSpPr txBox="1">
            <a:spLocks/>
          </p:cNvSpPr>
          <p:nvPr/>
        </p:nvSpPr>
        <p:spPr bwMode="auto">
          <a:xfrm>
            <a:off x="87313" y="5301208"/>
            <a:ext cx="8948737" cy="1370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Font typeface="Arial" charset="0"/>
              <a:buNone/>
            </a:pPr>
            <a:r>
              <a:rPr lang="ru-RU" altLang="en-US" sz="2400" dirty="0">
                <a:solidFill>
                  <a:srgbClr val="002060"/>
                </a:solidFill>
                <a:latin typeface="Comic Sans MS" pitchFamily="66" charset="0"/>
              </a:rPr>
              <a:t>С танца на патетата, на горските животни и калинките малките артисти от група „</a:t>
            </a:r>
            <a:r>
              <a:rPr lang="ru-RU" altLang="en-US" sz="2400" dirty="0" smtClean="0">
                <a:solidFill>
                  <a:srgbClr val="002060"/>
                </a:solidFill>
                <a:latin typeface="Comic Sans MS" pitchFamily="66" charset="0"/>
              </a:rPr>
              <a:t>Щурче”</a:t>
            </a:r>
            <a:r>
              <a:rPr lang="en-US" altLang="en-US" sz="2400" dirty="0">
                <a:solidFill>
                  <a:srgbClr val="002060"/>
                </a:solidFill>
                <a:latin typeface="Comic Sans MS" pitchFamily="66" charset="0"/>
              </a:rPr>
              <a:t> </a:t>
            </a:r>
            <a:r>
              <a:rPr lang="ru-RU" altLang="en-US" sz="2400" dirty="0" smtClean="0">
                <a:solidFill>
                  <a:srgbClr val="002060"/>
                </a:solidFill>
                <a:latin typeface="Comic Sans MS" pitchFamily="66" charset="0"/>
              </a:rPr>
              <a:t>развълнуваха </a:t>
            </a:r>
            <a:r>
              <a:rPr lang="ru-RU" altLang="en-US" sz="2400" dirty="0">
                <a:solidFill>
                  <a:srgbClr val="002060"/>
                </a:solidFill>
                <a:latin typeface="Comic Sans MS" pitchFamily="66" charset="0"/>
              </a:rPr>
              <a:t>всички зрители на концерта и заслужено получиха бурни аплодисменти.</a:t>
            </a:r>
          </a:p>
        </p:txBody>
      </p:sp>
      <p:pic>
        <p:nvPicPr>
          <p:cNvPr id="12290" name="Picture 2" descr="C:\Users\dbozhi01\Desktop\FRIENDSHIP\PPT 3 snimki ot 21 -31\PPT 3 snimki ot 21 -31\2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685925"/>
            <a:ext cx="4238625" cy="3178175"/>
          </a:xfrm>
          <a:prstGeom prst="rect">
            <a:avLst/>
          </a:prstGeom>
          <a:noFill/>
          <a:ln w="1270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dbozhi01\Desktop\FRIENDSHIP\PPT 3 snimki ot 21 -31\PPT 3 snimki ot 21 -31\2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1685925"/>
            <a:ext cx="4243387" cy="3182938"/>
          </a:xfrm>
          <a:prstGeom prst="rect">
            <a:avLst/>
          </a:prstGeom>
          <a:noFill/>
          <a:ln w="1270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2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 animBg="1"/>
      <p:bldP spid="7" grpId="0" build="p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5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107950" y="-26987"/>
            <a:ext cx="9288463" cy="1943820"/>
          </a:xfrm>
          <a:prstGeom prst="rect">
            <a:avLst/>
          </a:prstGeom>
          <a:solidFill>
            <a:schemeClr val="accent5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Content Placeholder 6"/>
          <p:cNvSpPr txBox="1">
            <a:spLocks/>
          </p:cNvSpPr>
          <p:nvPr/>
        </p:nvSpPr>
        <p:spPr bwMode="auto">
          <a:xfrm>
            <a:off x="179388" y="115889"/>
            <a:ext cx="8856662" cy="1656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Font typeface="Arial" charset="0"/>
              <a:buNone/>
            </a:pPr>
            <a:r>
              <a:rPr lang="ru-RU" altLang="en-US" sz="2400" dirty="0">
                <a:solidFill>
                  <a:srgbClr val="002060"/>
                </a:solidFill>
                <a:latin typeface="Comic Sans MS" pitchFamily="66" charset="0"/>
              </a:rPr>
              <a:t>Трудно е да се задържат емоциите и впечатленията само в рамките на детската градина.Винаги оригинални и запомящи се са участията на децата от ОДЗ „Еделвайс” в провежданите общоградски празници.</a:t>
            </a:r>
            <a:endParaRPr lang="en-US" altLang="en-US" sz="2400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12293" name="Picture 5" descr="C:\Users\dbozhi01\Desktop\FRIENDSHIP\PPT 3 snimki ot 21 -31\PPT 3 snimki ot 21 -31\2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8843" y="2996952"/>
            <a:ext cx="4800533" cy="3600400"/>
          </a:xfrm>
          <a:prstGeom prst="rect">
            <a:avLst/>
          </a:prstGeom>
          <a:noFill/>
          <a:ln w="1270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C:\Users\dbozhi01\Desktop\FRIENDSHIP\PPT 3 snimki ot 21 -31\PPT 3 snimki ot 21 -31\2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48880"/>
            <a:ext cx="4608636" cy="3456477"/>
          </a:xfrm>
          <a:prstGeom prst="rect">
            <a:avLst/>
          </a:prstGeom>
          <a:noFill/>
          <a:ln w="1270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3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5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143893" y="4770437"/>
            <a:ext cx="9396413" cy="2087563"/>
          </a:xfrm>
          <a:prstGeom prst="rect">
            <a:avLst/>
          </a:prstGeom>
          <a:solidFill>
            <a:schemeClr val="accent5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Content Placeholder 6"/>
          <p:cNvSpPr txBox="1">
            <a:spLocks/>
          </p:cNvSpPr>
          <p:nvPr/>
        </p:nvSpPr>
        <p:spPr bwMode="auto">
          <a:xfrm>
            <a:off x="34925" y="4770437"/>
            <a:ext cx="8856662" cy="208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None/>
            </a:pPr>
            <a:r>
              <a:rPr lang="ru-RU" altLang="en-US" sz="2400" dirty="0" smtClean="0">
                <a:solidFill>
                  <a:srgbClr val="002060"/>
                </a:solidFill>
                <a:latin typeface="Comic Sans MS" pitchFamily="66" charset="0"/>
              </a:rPr>
              <a:t>Участието в  традиционни за град Кюстендил празници като „Празник на черешата”,  „Панагия – въздигане на хляба”, „Празник на плодородието”   оставя трайни емоционални следи в детското съзнание.Спомага за изявяване на детската индивидуалност, талант и заложби.</a:t>
            </a:r>
            <a:endParaRPr lang="en-US" altLang="en-US" sz="2400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16386" name="Picture 2" descr="C:\Users\dbozhi01\Desktop\FRIENDSHIP\PPT 3 snimki ot 21 -31\PPT 3 snimki ot 21 -31\2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384" y="211460"/>
            <a:ext cx="3810000" cy="2857500"/>
          </a:xfrm>
          <a:prstGeom prst="rect">
            <a:avLst/>
          </a:prstGeom>
          <a:noFill/>
          <a:ln w="1270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7" name="Picture 3" descr="C:\Users\dbozhi01\Desktop\FRIENDSHIP\PPT 3 snimki ot 21 -31\PPT 3 snimki ot 21 -31\2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11460"/>
            <a:ext cx="3810000" cy="2857500"/>
          </a:xfrm>
          <a:prstGeom prst="rect">
            <a:avLst/>
          </a:prstGeom>
          <a:noFill/>
          <a:ln w="1270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C:\Users\dbozhi01\Desktop\FRIENDSHIP\PPT 3 snimki ot 21 -31\PPT 3 snimki ot 21 -31\3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8184" y="1700808"/>
            <a:ext cx="3810000" cy="2857500"/>
          </a:xfrm>
          <a:prstGeom prst="rect">
            <a:avLst/>
          </a:prstGeom>
          <a:noFill/>
          <a:ln w="1270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6501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3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3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5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82550" y="5986214"/>
            <a:ext cx="9226550" cy="865436"/>
          </a:xfrm>
          <a:prstGeom prst="rect">
            <a:avLst/>
          </a:prstGeom>
          <a:solidFill>
            <a:schemeClr val="accent5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82550" y="-26988"/>
            <a:ext cx="9263063" cy="1295401"/>
          </a:xfrm>
          <a:prstGeom prst="rect">
            <a:avLst/>
          </a:prstGeom>
          <a:solidFill>
            <a:schemeClr val="accent5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87313" y="115887"/>
            <a:ext cx="8948737" cy="1152525"/>
          </a:xfrm>
        </p:spPr>
        <p:txBody>
          <a:bodyPr/>
          <a:lstStyle/>
          <a:p>
            <a:pPr marL="0" indent="0">
              <a:buNone/>
            </a:pPr>
            <a:r>
              <a:rPr lang="ru-RU" altLang="en-US" sz="2400" dirty="0">
                <a:solidFill>
                  <a:srgbClr val="002060"/>
                </a:solidFill>
                <a:latin typeface="Comic Sans MS" pitchFamily="66" charset="0"/>
              </a:rPr>
              <a:t>Шест годишните деца от група „Ежко” и група „Зайче” с трепет и вълнение се подготвиха за тържествата в края на учебната година.</a:t>
            </a:r>
            <a:endParaRPr lang="en-US" altLang="en-US" sz="2400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4" name="Content Placeholder 6"/>
          <p:cNvSpPr txBox="1">
            <a:spLocks/>
          </p:cNvSpPr>
          <p:nvPr/>
        </p:nvSpPr>
        <p:spPr bwMode="auto">
          <a:xfrm>
            <a:off x="87313" y="5986214"/>
            <a:ext cx="8948737" cy="685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None/>
            </a:pPr>
            <a:r>
              <a:rPr lang="ru-RU" altLang="en-US" sz="2400" dirty="0" smtClean="0">
                <a:solidFill>
                  <a:srgbClr val="002060"/>
                </a:solidFill>
                <a:latin typeface="Comic Sans MS" pitchFamily="66" charset="0"/>
              </a:rPr>
              <a:t>Децата отправиха своето послание за приятелство и обич, съчетано с весели песни, танци и приятни изненади. </a:t>
            </a:r>
            <a:endParaRPr lang="ru-RU" altLang="en-US" sz="2400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17410" name="Picture 2" descr="C:\Users\dbozhi01\Desktop\FRIENDSHIP\PPT 3 snimki ot 21 -31\PPT 3 snimki ot 21 -31\3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13" y="1484784"/>
            <a:ext cx="5724128" cy="4293096"/>
          </a:xfrm>
          <a:prstGeom prst="rect">
            <a:avLst/>
          </a:prstGeom>
          <a:noFill/>
          <a:ln w="1270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1" name="Picture 3" descr="C:\Users\dbozhi01\Desktop\FRIENDSHIP\PPT 4 snimki ot 32-42\PPT 4 snimki ot 32-42\3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4682" y="1700808"/>
            <a:ext cx="5184575" cy="3888432"/>
          </a:xfrm>
          <a:prstGeom prst="rect">
            <a:avLst/>
          </a:prstGeom>
          <a:noFill/>
          <a:ln w="1270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20099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3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3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 animBg="1"/>
      <p:bldP spid="7" grpId="0" build="p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5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5729" y="0"/>
            <a:ext cx="2921546" cy="7056438"/>
          </a:xfrm>
          <a:prstGeom prst="rect">
            <a:avLst/>
          </a:prstGeom>
          <a:solidFill>
            <a:schemeClr val="accent5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7295" y="360362"/>
            <a:ext cx="2776513" cy="6289387"/>
          </a:xfrm>
        </p:spPr>
        <p:txBody>
          <a:bodyPr/>
          <a:lstStyle/>
          <a:p>
            <a:pPr marL="0" indent="0">
              <a:buNone/>
            </a:pPr>
            <a:r>
              <a:rPr lang="ru-RU" altLang="en-US" sz="2400" dirty="0">
                <a:solidFill>
                  <a:srgbClr val="002060"/>
                </a:solidFill>
                <a:latin typeface="Comic Sans MS" pitchFamily="66" charset="0"/>
              </a:rPr>
              <a:t>Родители и близки на децата от група „Врабче” приветстваха на сцената на читалище „Братство” бъдещите първокласници, а те се чувстваха почти като големите абитуриенти.</a:t>
            </a:r>
            <a:endParaRPr lang="en-US" altLang="en-US" sz="2400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18434" name="Picture 2" descr="C:\Users\dbozhi01\Desktop\FRIENDSHIP\PPT 4 snimki ot 32-42\PPT 4 snimki ot 32-42\3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99534"/>
            <a:ext cx="5266063" cy="3949546"/>
          </a:xfrm>
          <a:prstGeom prst="rect">
            <a:avLst/>
          </a:prstGeom>
          <a:noFill/>
          <a:ln w="1270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5" name="Picture 3" descr="C:\Users\dbozhi01\Desktop\FRIENDSHIP\PPT 4 snimki ot 32-42\PPT 4 snimki ot 32-42\3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339" y="2376255"/>
            <a:ext cx="5724141" cy="4293105"/>
          </a:xfrm>
          <a:prstGeom prst="rect">
            <a:avLst/>
          </a:prstGeom>
          <a:noFill/>
          <a:ln w="1270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6895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30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5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107950" y="-26987"/>
            <a:ext cx="9288463" cy="1439763"/>
          </a:xfrm>
          <a:prstGeom prst="rect">
            <a:avLst/>
          </a:prstGeom>
          <a:solidFill>
            <a:schemeClr val="accent5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Content Placeholder 6"/>
          <p:cNvSpPr txBox="1">
            <a:spLocks/>
          </p:cNvSpPr>
          <p:nvPr/>
        </p:nvSpPr>
        <p:spPr bwMode="auto">
          <a:xfrm>
            <a:off x="179388" y="115889"/>
            <a:ext cx="8856662" cy="12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None/>
            </a:pPr>
            <a:r>
              <a:rPr lang="ru-RU" altLang="en-US" sz="2400" dirty="0" smtClean="0">
                <a:solidFill>
                  <a:srgbClr val="002060"/>
                </a:solidFill>
                <a:latin typeface="Comic Sans MS" pitchFamily="66" charset="0"/>
              </a:rPr>
              <a:t>Радост  от празника, сълзи от предстоящата раздяла имаше в очите на всички.На добър час! Пазете приятелството и търсете винаги доброто у другите.</a:t>
            </a:r>
            <a:endParaRPr lang="en-US" altLang="en-US" sz="2400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19459" name="Picture 3" descr="C:\Users\dbozhi01\Desktop\FRIENDSHIP\PPT 4 snimki ot 32-42\PPT 4 snimki ot 32-42\3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556793"/>
            <a:ext cx="4224469" cy="3168352"/>
          </a:xfrm>
          <a:prstGeom prst="rect">
            <a:avLst/>
          </a:prstGeom>
          <a:noFill/>
          <a:ln w="1270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8" name="Picture 2" descr="C:\Users\dbozhi01\Desktop\FRIENDSHIP\PPT 4 snimki ot 32-42\PPT 4 snimki ot 32-42\3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1709" y="2961569"/>
            <a:ext cx="5088565" cy="3816424"/>
          </a:xfrm>
          <a:prstGeom prst="rect">
            <a:avLst/>
          </a:prstGeom>
          <a:noFill/>
          <a:ln w="1270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4403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5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82550" y="5445224"/>
            <a:ext cx="9226550" cy="1406426"/>
          </a:xfrm>
          <a:prstGeom prst="rect">
            <a:avLst/>
          </a:prstGeom>
          <a:solidFill>
            <a:schemeClr val="accent5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82550" y="-26988"/>
            <a:ext cx="9263063" cy="1295401"/>
          </a:xfrm>
          <a:prstGeom prst="rect">
            <a:avLst/>
          </a:prstGeom>
          <a:solidFill>
            <a:schemeClr val="accent5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87313" y="115887"/>
            <a:ext cx="8948737" cy="1152525"/>
          </a:xfrm>
        </p:spPr>
        <p:txBody>
          <a:bodyPr/>
          <a:lstStyle/>
          <a:p>
            <a:pPr marL="0" indent="0">
              <a:buNone/>
            </a:pPr>
            <a:r>
              <a:rPr lang="ru-RU" altLang="en-US" sz="2400" dirty="0">
                <a:solidFill>
                  <a:srgbClr val="002060"/>
                </a:solidFill>
                <a:latin typeface="Comic Sans MS" pitchFamily="66" charset="0"/>
              </a:rPr>
              <a:t>Освен всички празници, които децата празнуват с възрастните,  има и един най-детски празник - Празника на детството – 1 ЮНИ</a:t>
            </a:r>
            <a:endParaRPr lang="en-US" altLang="en-US" sz="2400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4" name="Content Placeholder 6"/>
          <p:cNvSpPr txBox="1">
            <a:spLocks/>
          </p:cNvSpPr>
          <p:nvPr/>
        </p:nvSpPr>
        <p:spPr bwMode="auto">
          <a:xfrm>
            <a:off x="87313" y="5589240"/>
            <a:ext cx="8948737" cy="1081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None/>
            </a:pPr>
            <a:r>
              <a:rPr lang="ru-RU" altLang="en-US" sz="2400" dirty="0" smtClean="0">
                <a:solidFill>
                  <a:srgbClr val="002060"/>
                </a:solidFill>
                <a:latin typeface="Comic Sans MS" pitchFamily="66" charset="0"/>
              </a:rPr>
              <a:t>Детството е един прекрасен свят от чудеса и странности и задача на всички нас – възрастните  е да го превърнем в незабравим спомен от емоционални преживявания.</a:t>
            </a:r>
            <a:endParaRPr lang="ru-RU" altLang="en-US" sz="2400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20482" name="Picture 2" descr="C:\Users\dbozhi01\Desktop\FRIENDSHIP\PPT 4 snimki ot 32-42\PPT 4 snimki ot 32-42\3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4488" y="2111474"/>
            <a:ext cx="3810000" cy="2857500"/>
          </a:xfrm>
          <a:prstGeom prst="rect">
            <a:avLst/>
          </a:prstGeom>
          <a:noFill/>
          <a:ln w="1270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3" name="Picture 3" descr="C:\Users\dbozhi01\Desktop\FRIENDSHIP\PPT 4 snimki ot 32-42\PPT 4 snimki ot 32-42\3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359" y="1412775"/>
            <a:ext cx="2160240" cy="3607601"/>
          </a:xfrm>
          <a:prstGeom prst="rect">
            <a:avLst/>
          </a:prstGeom>
          <a:noFill/>
          <a:ln w="1270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C:\Users\dbozhi01\Desktop\FRIENDSHIP\PPT 4 snimki ot 32-42\PPT 4 snimki ot 32-42\39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635224"/>
            <a:ext cx="2857500" cy="3810000"/>
          </a:xfrm>
          <a:prstGeom prst="rect">
            <a:avLst/>
          </a:prstGeom>
          <a:noFill/>
          <a:ln w="1270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80889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3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3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3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 animBg="1"/>
      <p:bldP spid="7" grpId="0" build="p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5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82550" y="4869160"/>
            <a:ext cx="9263063" cy="1982490"/>
          </a:xfrm>
          <a:prstGeom prst="rect">
            <a:avLst/>
          </a:prstGeom>
          <a:solidFill>
            <a:schemeClr val="accent5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82550" y="-26988"/>
            <a:ext cx="9263063" cy="791692"/>
          </a:xfrm>
          <a:prstGeom prst="rect">
            <a:avLst/>
          </a:prstGeom>
          <a:solidFill>
            <a:schemeClr val="accent5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87313" y="115888"/>
            <a:ext cx="8948737" cy="576808"/>
          </a:xfrm>
        </p:spPr>
        <p:txBody>
          <a:bodyPr/>
          <a:lstStyle/>
          <a:p>
            <a:pPr marL="0" indent="0">
              <a:buNone/>
            </a:pPr>
            <a:r>
              <a:rPr lang="ru-RU" altLang="en-US" sz="2400" dirty="0">
                <a:solidFill>
                  <a:srgbClr val="002060"/>
                </a:solidFill>
                <a:latin typeface="Comic Sans MS" pitchFamily="66" charset="0"/>
              </a:rPr>
              <a:t>Приятелството е един от най-великите дарове на живота. </a:t>
            </a:r>
            <a:endParaRPr lang="ru-RU" altLang="en-US" sz="2400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4" name="Content Placeholder 6"/>
          <p:cNvSpPr txBox="1">
            <a:spLocks/>
          </p:cNvSpPr>
          <p:nvPr/>
        </p:nvSpPr>
        <p:spPr bwMode="auto">
          <a:xfrm>
            <a:off x="87313" y="5013175"/>
            <a:ext cx="4916487" cy="162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None/>
            </a:pPr>
            <a:r>
              <a:rPr lang="ru-RU" altLang="en-US" sz="2400" dirty="0" smtClean="0">
                <a:solidFill>
                  <a:srgbClr val="002060"/>
                </a:solidFill>
                <a:latin typeface="Comic Sans MS" pitchFamily="66" charset="0"/>
              </a:rPr>
              <a:t>Добротата и приятелството побеждават несгодите. Истински богат е този, който има приятели!</a:t>
            </a:r>
            <a:endParaRPr lang="ru-RU" altLang="en-US" sz="2400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21507" name="Picture 3" descr="C:\Users\dbozhi01\Desktop\FRIENDSHIP\PPT 4 snimki ot 32-42\PPT 4 snimki ot 32-42\4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890905"/>
            <a:ext cx="3794911" cy="2846184"/>
          </a:xfrm>
          <a:prstGeom prst="rect">
            <a:avLst/>
          </a:prstGeom>
          <a:noFill/>
          <a:ln w="1270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6" name="Picture 2" descr="C:\Users\dbozhi01\Desktop\FRIENDSHIP\PPT 4 snimki ot 32-42\PPT 4 snimki ot 32-42\4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0451" y="1435710"/>
            <a:ext cx="4577933" cy="3433450"/>
          </a:xfrm>
          <a:prstGeom prst="rect">
            <a:avLst/>
          </a:prstGeom>
          <a:noFill/>
          <a:ln w="1270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C:\Users\dbozhi01\Desktop\FRIENDSHIP\PPT 4 snimki ot 32-42\PPT 4 snimki ot 32-42\4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3737089"/>
            <a:ext cx="3854736" cy="2891052"/>
          </a:xfrm>
          <a:prstGeom prst="rect">
            <a:avLst/>
          </a:prstGeom>
          <a:noFill/>
          <a:ln w="1270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3002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3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3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 animBg="1"/>
      <p:bldP spid="7" grpId="0" build="p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5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219700" y="-26988"/>
            <a:ext cx="3960813" cy="7056438"/>
          </a:xfrm>
          <a:prstGeom prst="rect">
            <a:avLst/>
          </a:prstGeom>
          <a:solidFill>
            <a:schemeClr val="accent5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5292725" y="333375"/>
            <a:ext cx="3743325" cy="2232025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bg-BG" altLang="en-US" sz="2400" smtClean="0">
                <a:solidFill>
                  <a:srgbClr val="002060"/>
                </a:solidFill>
                <a:latin typeface="Comic Sans MS" pitchFamily="66" charset="0"/>
              </a:rPr>
              <a:t>В празничния календар на </a:t>
            </a:r>
            <a:r>
              <a:rPr lang="bg-BG" altLang="en-US" sz="2600" smtClean="0">
                <a:solidFill>
                  <a:srgbClr val="002060"/>
                </a:solidFill>
                <a:latin typeface="Comic Sans MS" pitchFamily="66" charset="0"/>
              </a:rPr>
              <a:t>ОДЗ „ЕДЕЛВАЙС”</a:t>
            </a:r>
            <a:r>
              <a:rPr lang="bg-BG" altLang="en-US" sz="2400" smtClean="0">
                <a:solidFill>
                  <a:srgbClr val="002060"/>
                </a:solidFill>
                <a:latin typeface="Comic Sans MS" pitchFamily="66" charset="0"/>
              </a:rPr>
              <a:t> са включени много празници и развлечения.</a:t>
            </a:r>
          </a:p>
          <a:p>
            <a:pPr marL="0" indent="0">
              <a:buFont typeface="Arial" charset="0"/>
              <a:buNone/>
            </a:pPr>
            <a:endParaRPr lang="en-US" altLang="en-US" sz="240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11" name="Content Placeholder 6"/>
          <p:cNvSpPr txBox="1">
            <a:spLocks/>
          </p:cNvSpPr>
          <p:nvPr/>
        </p:nvSpPr>
        <p:spPr bwMode="auto">
          <a:xfrm>
            <a:off x="5445125" y="2420938"/>
            <a:ext cx="3743325" cy="413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Font typeface="Arial" charset="0"/>
              <a:buNone/>
            </a:pPr>
            <a:r>
              <a:rPr lang="bg-BG" altLang="en-US" sz="2400">
                <a:solidFill>
                  <a:srgbClr val="002060"/>
                </a:solidFill>
                <a:latin typeface="Comic Sans MS" pitchFamily="66" charset="0"/>
              </a:rPr>
              <a:t>Чудесен и лесен начин децата да създават и поддържат приятелства са детските празници. Общите преживявания, ярките впечатления провокират приятелските чувства на децата.</a:t>
            </a:r>
            <a:endParaRPr lang="en-US" altLang="en-US" sz="240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12" name="Picture 3" descr="C:\Users\dbozhi01\Desktop\FRIENDSHIP\PPT 1 snimki ot 1-10\PPT 1 snimki ot 1-10\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" y="209550"/>
            <a:ext cx="4967288" cy="3290888"/>
          </a:xfrm>
          <a:prstGeom prst="rect">
            <a:avLst/>
          </a:prstGeom>
          <a:noFill/>
          <a:ln w="127000" cap="sq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" descr="C:\Users\dbozhi01\Desktop\FRIENDSHIP\PPT 1 snimki ot 1-10\PPT 1 snimki ot 1-10\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465138"/>
            <a:ext cx="3821112" cy="5772150"/>
          </a:xfrm>
          <a:prstGeom prst="rect">
            <a:avLst/>
          </a:prstGeom>
          <a:noFill/>
          <a:ln w="127000" cap="sq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C:\Users\dbozhi01\Desktop\FRIENDSHIP\PPT 1 snimki ot 1-10\PPT 1 snimki ot 1-10\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8" y="1855788"/>
            <a:ext cx="5054600" cy="3349625"/>
          </a:xfrm>
          <a:prstGeom prst="rect">
            <a:avLst/>
          </a:prstGeom>
          <a:noFill/>
          <a:ln w="127000" cap="sq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3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build="p"/>
      <p:bldP spid="11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5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107950" y="-26988"/>
            <a:ext cx="9288463" cy="2447926"/>
          </a:xfrm>
          <a:prstGeom prst="rect">
            <a:avLst/>
          </a:prstGeom>
          <a:solidFill>
            <a:schemeClr val="accent5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79388" y="333375"/>
            <a:ext cx="8856662" cy="503238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bg-BG" altLang="en-US" sz="2400" smtClean="0">
                <a:solidFill>
                  <a:srgbClr val="002060"/>
                </a:solidFill>
                <a:latin typeface="Comic Sans MS" pitchFamily="66" charset="0"/>
              </a:rPr>
              <a:t>ТЕМА: „ПРИЯТЕЛИ”</a:t>
            </a:r>
            <a:endParaRPr lang="en-US" altLang="en-US" sz="240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0" indent="0">
              <a:buFont typeface="Arial" charset="0"/>
              <a:buNone/>
            </a:pPr>
            <a:endParaRPr lang="en-US" altLang="en-US" sz="240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4" name="Content Placeholder 6"/>
          <p:cNvSpPr txBox="1">
            <a:spLocks/>
          </p:cNvSpPr>
          <p:nvPr/>
        </p:nvSpPr>
        <p:spPr bwMode="auto">
          <a:xfrm>
            <a:off x="179388" y="1557338"/>
            <a:ext cx="8856662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Font typeface="Arial" charset="0"/>
              <a:buNone/>
            </a:pPr>
            <a:r>
              <a:rPr lang="bg-BG" altLang="en-US" sz="2400">
                <a:solidFill>
                  <a:srgbClr val="002060"/>
                </a:solidFill>
                <a:latin typeface="Comic Sans MS" pitchFamily="66" charset="0"/>
              </a:rPr>
              <a:t>РЕЗУЛТАТИ: Осъзнаване на значимостта на празниците за децата и родителите</a:t>
            </a:r>
            <a:r>
              <a:rPr lang="en-US" altLang="en-US" sz="2400">
                <a:solidFill>
                  <a:srgbClr val="002060"/>
                </a:solidFill>
                <a:latin typeface="Comic Sans MS" pitchFamily="66" charset="0"/>
              </a:rPr>
              <a:t>.</a:t>
            </a:r>
          </a:p>
        </p:txBody>
      </p:sp>
      <p:sp>
        <p:nvSpPr>
          <p:cNvPr id="5" name="Content Placeholder 6"/>
          <p:cNvSpPr txBox="1">
            <a:spLocks/>
          </p:cNvSpPr>
          <p:nvPr/>
        </p:nvSpPr>
        <p:spPr bwMode="auto">
          <a:xfrm>
            <a:off x="179388" y="765175"/>
            <a:ext cx="8856662" cy="78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Font typeface="Arial" charset="0"/>
              <a:buNone/>
            </a:pPr>
            <a:r>
              <a:rPr lang="bg-BG" altLang="en-US" sz="2400">
                <a:solidFill>
                  <a:srgbClr val="002060"/>
                </a:solidFill>
                <a:latin typeface="Comic Sans MS" pitchFamily="66" charset="0"/>
              </a:rPr>
              <a:t>ЦЕЛ: Реализиране на проекти и изяви в ежедневна и празнична среда при съпричастност и коопериране</a:t>
            </a:r>
            <a:r>
              <a:rPr lang="en-US" altLang="en-US" sz="2400">
                <a:solidFill>
                  <a:srgbClr val="002060"/>
                </a:solidFill>
                <a:latin typeface="Comic Sans MS" pitchFamily="66" charset="0"/>
              </a:rPr>
              <a:t>.</a:t>
            </a:r>
          </a:p>
        </p:txBody>
      </p:sp>
      <p:pic>
        <p:nvPicPr>
          <p:cNvPr id="5123" name="Picture 3" descr="C:\Users\dbozhi01\Desktop\FRIENDSHIP\PPT 1 snimki ot 1-10\PPT 1 snimki ot 1-10\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997200"/>
            <a:ext cx="4840288" cy="3629025"/>
          </a:xfrm>
          <a:prstGeom prst="rect">
            <a:avLst/>
          </a:prstGeom>
          <a:noFill/>
          <a:ln w="1270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dbozhi01\Desktop\FRIENDSHIP\PPT 1 snimki ot 1-10\PPT 1 snimki ot 1-10\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6675" y="2852738"/>
            <a:ext cx="5016500" cy="3762375"/>
          </a:xfrm>
          <a:prstGeom prst="rect">
            <a:avLst/>
          </a:prstGeom>
          <a:noFill/>
          <a:ln w="1270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3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3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build="p"/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5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82550" y="3308350"/>
            <a:ext cx="9263063" cy="3543300"/>
          </a:xfrm>
          <a:prstGeom prst="rect">
            <a:avLst/>
          </a:prstGeom>
          <a:solidFill>
            <a:schemeClr val="accent5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82550" y="-26988"/>
            <a:ext cx="9263063" cy="1709738"/>
          </a:xfrm>
          <a:prstGeom prst="rect">
            <a:avLst/>
          </a:prstGeom>
          <a:solidFill>
            <a:schemeClr val="accent5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284663" y="115888"/>
            <a:ext cx="4751387" cy="1566862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altLang="en-US" sz="2400" smtClean="0">
                <a:solidFill>
                  <a:srgbClr val="002060"/>
                </a:solidFill>
                <a:latin typeface="Comic Sans MS" pitchFamily="66" charset="0"/>
              </a:rPr>
              <a:t>С огромно желание и трепетни вълнения децата на ОДЗ „Еделвайс” участват във всеки празник.</a:t>
            </a:r>
            <a:endParaRPr lang="en-US" altLang="en-US" sz="240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4" name="Content Placeholder 6"/>
          <p:cNvSpPr txBox="1">
            <a:spLocks/>
          </p:cNvSpPr>
          <p:nvPr/>
        </p:nvSpPr>
        <p:spPr bwMode="auto">
          <a:xfrm>
            <a:off x="87313" y="3429000"/>
            <a:ext cx="5853112" cy="331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Font typeface="Arial" charset="0"/>
              <a:buNone/>
            </a:pPr>
            <a:r>
              <a:rPr lang="ru-RU" altLang="en-US" sz="2400">
                <a:solidFill>
                  <a:srgbClr val="002060"/>
                </a:solidFill>
                <a:latin typeface="Comic Sans MS" pitchFamily="66" charset="0"/>
              </a:rPr>
              <a:t>С нетърпение очакват срещите с приятелите си на 15 септември – тържественото откриване на учебната година.</a:t>
            </a:r>
          </a:p>
          <a:p>
            <a:pPr>
              <a:buFont typeface="Arial" charset="0"/>
              <a:buNone/>
            </a:pPr>
            <a:r>
              <a:rPr lang="ru-RU" altLang="en-US" sz="2400">
                <a:solidFill>
                  <a:srgbClr val="002060"/>
                </a:solidFill>
                <a:latin typeface="Comic Sans MS" pitchFamily="66" charset="0"/>
              </a:rPr>
              <a:t>Със сърдечни пожелания за доброта, приятелство и успешна година госпожа Филова посрещна децата и по стар български обичай плисна менче с вода и здравец.</a:t>
            </a:r>
          </a:p>
        </p:txBody>
      </p:sp>
      <p:pic>
        <p:nvPicPr>
          <p:cNvPr id="6146" name="Picture 2" descr="C:\Users\dbozhi01\Desktop\FRIENDSHIP\PPT 1 snimki ot 1-10\PPT 1 snimki ot 1-10\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5675" y="2787650"/>
            <a:ext cx="2857500" cy="3810000"/>
          </a:xfrm>
          <a:prstGeom prst="rect">
            <a:avLst/>
          </a:prstGeom>
          <a:noFill/>
          <a:ln w="1270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dbozhi01\Desktop\FRIENDSHIP\PPT 1 snimki ot 1-10\PPT 1 snimki ot 1-10\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13" y="115888"/>
            <a:ext cx="3713162" cy="2463800"/>
          </a:xfrm>
          <a:prstGeom prst="rect">
            <a:avLst/>
          </a:prstGeom>
          <a:noFill/>
          <a:ln w="1270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dbozhi01\Desktop\FRIENDSHIP\PPT 1 snimki ot 1-10\PPT 1 snimki ot 1-10\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0" y="315913"/>
            <a:ext cx="3787775" cy="2841625"/>
          </a:xfrm>
          <a:prstGeom prst="rect">
            <a:avLst/>
          </a:prstGeom>
          <a:noFill/>
          <a:ln w="1270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 animBg="1"/>
      <p:bldP spid="7" grpId="0" build="p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5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3960813" cy="7056438"/>
          </a:xfrm>
          <a:prstGeom prst="rect">
            <a:avLst/>
          </a:prstGeom>
          <a:solidFill>
            <a:schemeClr val="accent5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07950" y="188913"/>
            <a:ext cx="3744913" cy="6553200"/>
          </a:xfrm>
        </p:spPr>
        <p:txBody>
          <a:bodyPr rtlCol="0">
            <a:normAutofit lnSpcReduction="10000"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Рожден ден!</a:t>
            </a:r>
            <a:endParaRPr lang="en-US" sz="2400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2400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Колко хубаво е да направиш нещо за приятеля си и приятно да го изненадаш.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2400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Организирането и провеждането на рождени и именни дни е вълнуващо  и незабравимо събитие в живота на децата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2400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С много вълнение и емоции преминава всеки рожден ден.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2400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pic>
        <p:nvPicPr>
          <p:cNvPr id="7170" name="Picture 2" descr="C:\Users\dbozhi01\Desktop\FRIENDSHIP\PPT 1 snimki ot 1-10\PPT 1 snimki ot 1-10\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115888"/>
            <a:ext cx="4826000" cy="3619500"/>
          </a:xfrm>
          <a:prstGeom prst="rect">
            <a:avLst/>
          </a:prstGeom>
          <a:noFill/>
          <a:ln w="1270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dbozhi01\Desktop\FRIENDSHIP\PPT 1 snimki ot 1-10\PPT 1 snimki ot 1-10\1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1263" y="2636838"/>
            <a:ext cx="3063875" cy="4086225"/>
          </a:xfrm>
          <a:prstGeom prst="rect">
            <a:avLst/>
          </a:prstGeom>
          <a:noFill/>
          <a:ln w="1270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dbozhi01\Desktop\FRIENDSHIP\PPT 2 snimki ot 11-20\PPT 2 snimki ot 11-20\1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1773238"/>
            <a:ext cx="3000375" cy="4533900"/>
          </a:xfrm>
          <a:prstGeom prst="rect">
            <a:avLst/>
          </a:prstGeom>
          <a:noFill/>
          <a:ln w="1270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5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36513" y="4797425"/>
            <a:ext cx="9288463" cy="2160588"/>
          </a:xfrm>
          <a:prstGeom prst="rect">
            <a:avLst/>
          </a:prstGeom>
          <a:solidFill>
            <a:schemeClr val="accent5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07950" y="4941888"/>
            <a:ext cx="8856663" cy="1727200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altLang="en-US" sz="2400" smtClean="0">
                <a:solidFill>
                  <a:srgbClr val="002060"/>
                </a:solidFill>
                <a:latin typeface="Comic Sans MS" pitchFamily="66" charset="0"/>
              </a:rPr>
              <a:t>Детството  – радостно, увлекателно и емоционално.</a:t>
            </a:r>
          </a:p>
          <a:p>
            <a:pPr marL="0" indent="0">
              <a:buFont typeface="Arial" charset="0"/>
              <a:buNone/>
            </a:pPr>
            <a:r>
              <a:rPr lang="ru-RU" altLang="en-US" sz="2400" smtClean="0">
                <a:solidFill>
                  <a:srgbClr val="002060"/>
                </a:solidFill>
                <a:latin typeface="Comic Sans MS" pitchFamily="66" charset="0"/>
              </a:rPr>
              <a:t>В детската градина, в атмосфера на добронамереност и приятелство, децата играят и се обучават, стават внимателни и учтиви помежду си. </a:t>
            </a:r>
          </a:p>
          <a:p>
            <a:pPr marL="0" indent="0">
              <a:buFont typeface="Arial" charset="0"/>
              <a:buNone/>
            </a:pPr>
            <a:endParaRPr lang="en-US" altLang="en-US" sz="240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8194" name="Picture 2" descr="C:\Users\dbozhi01\Desktop\FRIENDSHIP\PPT 2 snimki ot 11-20\PPT 2 snimki ot 11-20\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373063"/>
            <a:ext cx="2303463" cy="3848100"/>
          </a:xfrm>
          <a:prstGeom prst="rect">
            <a:avLst/>
          </a:prstGeom>
          <a:noFill/>
          <a:ln w="1270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dbozhi01\Desktop\FRIENDSHIP\PPT 2 snimki ot 11-20\PPT 2 snimki ot 11-20\1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1651000"/>
            <a:ext cx="3810000" cy="2857500"/>
          </a:xfrm>
          <a:prstGeom prst="rect">
            <a:avLst/>
          </a:prstGeom>
          <a:noFill/>
          <a:ln w="1270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dbozhi01\Desktop\FRIENDSHIP\PPT 2 snimki ot 11-20\PPT 2 snimki ot 11-20\1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7763" y="222250"/>
            <a:ext cx="3810000" cy="2857500"/>
          </a:xfrm>
          <a:prstGeom prst="rect">
            <a:avLst/>
          </a:prstGeom>
          <a:noFill/>
          <a:ln w="1270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9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3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3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3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3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1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3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3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5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107950" y="-26988"/>
            <a:ext cx="9288463" cy="2087563"/>
          </a:xfrm>
          <a:prstGeom prst="rect">
            <a:avLst/>
          </a:prstGeom>
          <a:solidFill>
            <a:schemeClr val="accent5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79388" y="260350"/>
            <a:ext cx="8856662" cy="504825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altLang="en-US" sz="2400" smtClean="0">
                <a:solidFill>
                  <a:srgbClr val="002060"/>
                </a:solidFill>
                <a:latin typeface="Comic Sans MS" pitchFamily="66" charset="0"/>
              </a:rPr>
              <a:t>Коледа! </a:t>
            </a:r>
            <a:endParaRPr lang="en-US" altLang="en-US" sz="240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4" name="Content Placeholder 6"/>
          <p:cNvSpPr txBox="1">
            <a:spLocks/>
          </p:cNvSpPr>
          <p:nvPr/>
        </p:nvSpPr>
        <p:spPr bwMode="auto">
          <a:xfrm>
            <a:off x="179388" y="836613"/>
            <a:ext cx="8856662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Font typeface="Arial" charset="0"/>
              <a:buNone/>
            </a:pPr>
            <a:r>
              <a:rPr lang="ru-RU" altLang="en-US" sz="2400">
                <a:solidFill>
                  <a:srgbClr val="002060"/>
                </a:solidFill>
                <a:latin typeface="Comic Sans MS" pitchFamily="66" charset="0"/>
              </a:rPr>
              <a:t>Със своята изява пред родителите децата показаха своята признателност и уважение към българските традиции и обичаи.</a:t>
            </a:r>
            <a:endParaRPr lang="en-US" altLang="en-US" sz="2400">
              <a:solidFill>
                <a:srgbClr val="002060"/>
              </a:solidFill>
              <a:latin typeface="Comic Sans MS" pitchFamily="66" charset="0"/>
            </a:endParaRPr>
          </a:p>
          <a:p>
            <a:pPr>
              <a:buFont typeface="Arial" charset="0"/>
              <a:buNone/>
            </a:pPr>
            <a:endParaRPr lang="en-US" altLang="en-US" sz="240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5" name="Content Placeholder 6"/>
          <p:cNvSpPr txBox="1">
            <a:spLocks/>
          </p:cNvSpPr>
          <p:nvPr/>
        </p:nvSpPr>
        <p:spPr bwMode="auto">
          <a:xfrm>
            <a:off x="1547813" y="260350"/>
            <a:ext cx="88566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Font typeface="Arial" charset="0"/>
              <a:buNone/>
            </a:pPr>
            <a:r>
              <a:rPr lang="ru-RU" altLang="en-US" sz="2400">
                <a:solidFill>
                  <a:srgbClr val="002060"/>
                </a:solidFill>
                <a:latin typeface="Comic Sans MS" pitchFamily="66" charset="0"/>
              </a:rPr>
              <a:t>Чакан и желан празник за цялото семейство. </a:t>
            </a:r>
            <a:endParaRPr lang="en-US" altLang="en-US" sz="240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9218" name="Picture 2" descr="C:\Users\dbozhi01\Desktop\FRIENDSHIP\PPT 2 snimki ot 11-20\PPT 2 snimki ot 11-20\1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2781300"/>
            <a:ext cx="5184775" cy="3887788"/>
          </a:xfrm>
          <a:prstGeom prst="rect">
            <a:avLst/>
          </a:prstGeom>
          <a:noFill/>
          <a:ln w="1270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dbozhi01\Desktop\FRIENDSHIP\PPT 2 snimki ot 11-20\PPT 2 snimki ot 11-20\1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2565400"/>
            <a:ext cx="4248150" cy="3186113"/>
          </a:xfrm>
          <a:prstGeom prst="rect">
            <a:avLst/>
          </a:prstGeom>
          <a:noFill/>
          <a:ln w="1270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dbozhi01\Desktop\FRIENDSHIP\PPT 2 snimki ot 11-20\PPT 2 snimki ot 11-20\1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05038"/>
            <a:ext cx="3395662" cy="2546350"/>
          </a:xfrm>
          <a:prstGeom prst="rect">
            <a:avLst/>
          </a:prstGeom>
          <a:noFill/>
          <a:ln w="1270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3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3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build="p"/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5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82550" y="4149725"/>
            <a:ext cx="9263063" cy="2701925"/>
          </a:xfrm>
          <a:prstGeom prst="rect">
            <a:avLst/>
          </a:prstGeom>
          <a:solidFill>
            <a:schemeClr val="accent5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82550" y="-26988"/>
            <a:ext cx="9263063" cy="1709738"/>
          </a:xfrm>
          <a:prstGeom prst="rect">
            <a:avLst/>
          </a:prstGeom>
          <a:solidFill>
            <a:schemeClr val="accent5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5435600" y="115888"/>
            <a:ext cx="3600450" cy="1566862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altLang="en-US" sz="2400" smtClean="0">
                <a:solidFill>
                  <a:srgbClr val="002060"/>
                </a:solidFill>
                <a:latin typeface="Comic Sans MS" pitchFamily="66" charset="0"/>
              </a:rPr>
              <a:t>Трети март!</a:t>
            </a:r>
          </a:p>
          <a:p>
            <a:pPr marL="0" indent="0">
              <a:buFont typeface="Arial" charset="0"/>
              <a:buNone/>
            </a:pPr>
            <a:r>
              <a:rPr lang="ru-RU" altLang="en-US" sz="2400" smtClean="0">
                <a:solidFill>
                  <a:srgbClr val="002060"/>
                </a:solidFill>
                <a:latin typeface="Comic Sans MS" pitchFamily="66" charset="0"/>
              </a:rPr>
              <a:t>Едно от най-значимите събития в българската история е Трети март.</a:t>
            </a:r>
          </a:p>
        </p:txBody>
      </p:sp>
      <p:sp>
        <p:nvSpPr>
          <p:cNvPr id="4" name="Content Placeholder 6"/>
          <p:cNvSpPr txBox="1">
            <a:spLocks/>
          </p:cNvSpPr>
          <p:nvPr/>
        </p:nvSpPr>
        <p:spPr bwMode="auto">
          <a:xfrm>
            <a:off x="87313" y="4264025"/>
            <a:ext cx="4916487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Font typeface="Arial" charset="0"/>
              <a:buNone/>
            </a:pPr>
            <a:r>
              <a:rPr lang="ru-RU" altLang="en-US" sz="2400">
                <a:solidFill>
                  <a:srgbClr val="002060"/>
                </a:solidFill>
                <a:latin typeface="Comic Sans MS" pitchFamily="66" charset="0"/>
              </a:rPr>
              <a:t>На тази важна за нас дата организирахме тържествен концерт-спектакъл на  сцената на Драматичния театър, в който взеха участие всички групи на детското заведение.</a:t>
            </a:r>
          </a:p>
        </p:txBody>
      </p:sp>
      <p:pic>
        <p:nvPicPr>
          <p:cNvPr id="10242" name="Picture 2" descr="C:\Users\dbozhi01\Desktop\FRIENDSHIP\PPT 2 snimki ot 11-20\PPT 2 snimki ot 11-20\1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52400"/>
            <a:ext cx="4941887" cy="2916238"/>
          </a:xfrm>
          <a:prstGeom prst="rect">
            <a:avLst/>
          </a:prstGeom>
          <a:noFill/>
          <a:ln w="1270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dbozhi01\Desktop\FRIENDSHIP\PPT 2 snimki ot 11-20\PPT 2 snimki ot 11-20\1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63" y="871538"/>
            <a:ext cx="5080000" cy="2557462"/>
          </a:xfrm>
          <a:prstGeom prst="rect">
            <a:avLst/>
          </a:prstGeom>
          <a:noFill/>
          <a:ln w="1270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dbozhi01\Desktop\FRIENDSHIP\PPT 2 snimki ot 11-20\PPT 2 snimki ot 11-20\2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300" y="2089150"/>
            <a:ext cx="3973513" cy="2635250"/>
          </a:xfrm>
          <a:prstGeom prst="rect">
            <a:avLst/>
          </a:prstGeom>
          <a:noFill/>
          <a:ln w="1270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C:\Users\dbozhi01\Desktop\FRIENDSHIP\PPT 3 snimki ot 21 -31\PPT 3 snimki ot 21 -31\2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1425" y="3810000"/>
            <a:ext cx="3984625" cy="2643188"/>
          </a:xfrm>
          <a:prstGeom prst="rect">
            <a:avLst/>
          </a:prstGeom>
          <a:noFill/>
          <a:ln w="1270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3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3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3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3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3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3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 animBg="1"/>
      <p:bldP spid="7" grpId="0" build="p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5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82550" y="5229225"/>
            <a:ext cx="9226550" cy="1622425"/>
          </a:xfrm>
          <a:prstGeom prst="rect">
            <a:avLst/>
          </a:prstGeom>
          <a:solidFill>
            <a:schemeClr val="accent5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-26988"/>
            <a:ext cx="9180513" cy="1295401"/>
          </a:xfrm>
          <a:prstGeom prst="rect">
            <a:avLst/>
          </a:prstGeom>
          <a:solidFill>
            <a:schemeClr val="accent5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87313" y="115888"/>
            <a:ext cx="8948737" cy="1009650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altLang="en-US" sz="2400" dirty="0" smtClean="0">
                <a:solidFill>
                  <a:srgbClr val="002060"/>
                </a:solidFill>
                <a:latin typeface="Comic Sans MS" pitchFamily="66" charset="0"/>
              </a:rPr>
              <a:t>Чук-чук, яйчице! </a:t>
            </a:r>
          </a:p>
          <a:p>
            <a:pPr marL="0" indent="0">
              <a:buFont typeface="Arial" charset="0"/>
              <a:buNone/>
            </a:pPr>
            <a:r>
              <a:rPr lang="ru-RU" altLang="en-US" sz="2400" dirty="0" smtClean="0">
                <a:solidFill>
                  <a:srgbClr val="002060"/>
                </a:solidFill>
                <a:latin typeface="Comic Sans MS" pitchFamily="66" charset="0"/>
              </a:rPr>
              <a:t>Великденско тържество в група „Калинка”. </a:t>
            </a:r>
          </a:p>
          <a:p>
            <a:pPr marL="0" indent="0">
              <a:buFont typeface="Arial" charset="0"/>
              <a:buNone/>
            </a:pPr>
            <a:endParaRPr lang="en-US" altLang="en-US" sz="2400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4" name="Content Placeholder 6"/>
          <p:cNvSpPr txBox="1">
            <a:spLocks/>
          </p:cNvSpPr>
          <p:nvPr/>
        </p:nvSpPr>
        <p:spPr bwMode="auto">
          <a:xfrm>
            <a:off x="87313" y="5373688"/>
            <a:ext cx="8948737" cy="1370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Font typeface="Arial" charset="0"/>
              <a:buNone/>
            </a:pPr>
            <a:r>
              <a:rPr lang="ru-RU" altLang="en-US" sz="2400" dirty="0">
                <a:solidFill>
                  <a:srgbClr val="002060"/>
                </a:solidFill>
                <a:latin typeface="Comic Sans MS" pitchFamily="66" charset="0"/>
              </a:rPr>
              <a:t>Чрез костюмите, музиката и танците малчуганите от групата демонстрираха пред  родители и гости своята съпричастност към празника и народните  традиции.</a:t>
            </a:r>
          </a:p>
        </p:txBody>
      </p:sp>
      <p:pic>
        <p:nvPicPr>
          <p:cNvPr id="11266" name="Picture 2" descr="C:\Users\dbozhi01\Desktop\FRIENDSHIP\PPT 3 snimki ot 21 -31\PPT 3 snimki ot 21 -31\2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412875"/>
            <a:ext cx="4176713" cy="3603625"/>
          </a:xfrm>
          <a:prstGeom prst="rect">
            <a:avLst/>
          </a:prstGeom>
          <a:noFill/>
          <a:ln w="1270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dbozhi01\Desktop\FRIENDSHIP\PPT 3 snimki ot 21 -31\PPT 3 snimki ot 21 -31\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1125538"/>
            <a:ext cx="2735263" cy="4132262"/>
          </a:xfrm>
          <a:prstGeom prst="rect">
            <a:avLst/>
          </a:prstGeom>
          <a:noFill/>
          <a:ln w="1270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3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3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 animBg="1"/>
      <p:bldP spid="7" grpId="0" build="p"/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4282</TotalTime>
  <Words>619</Words>
  <Application>Microsoft Office PowerPoint</Application>
  <PresentationFormat>On-screen Show (4:3)</PresentationFormat>
  <Paragraphs>41</Paragraphs>
  <Slides>17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Ipsos Bulgaria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diana.bozhilova</dc:creator>
  <cp:lastModifiedBy>diana.bozhilova</cp:lastModifiedBy>
  <cp:revision>47</cp:revision>
  <dcterms:created xsi:type="dcterms:W3CDTF">2015-11-19T20:24:46Z</dcterms:created>
  <dcterms:modified xsi:type="dcterms:W3CDTF">2015-11-22T19:51:40Z</dcterms:modified>
</cp:coreProperties>
</file>